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49" r:id="rId4"/>
    <p:sldId id="258" r:id="rId5"/>
    <p:sldId id="378" r:id="rId6"/>
    <p:sldId id="381" r:id="rId7"/>
    <p:sldId id="382" r:id="rId8"/>
    <p:sldId id="383" r:id="rId9"/>
    <p:sldId id="352" r:id="rId10"/>
    <p:sldId id="348" r:id="rId11"/>
    <p:sldId id="379" r:id="rId12"/>
    <p:sldId id="384" r:id="rId13"/>
    <p:sldId id="385" r:id="rId14"/>
    <p:sldId id="386" r:id="rId15"/>
    <p:sldId id="387" r:id="rId16"/>
    <p:sldId id="388" r:id="rId17"/>
    <p:sldId id="353" r:id="rId18"/>
    <p:sldId id="389" r:id="rId19"/>
    <p:sldId id="391" r:id="rId20"/>
    <p:sldId id="390" r:id="rId21"/>
    <p:sldId id="392" r:id="rId22"/>
    <p:sldId id="393" r:id="rId23"/>
    <p:sldId id="394" r:id="rId24"/>
    <p:sldId id="395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278" r:id="rId35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7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攀" initials="攀" lastIdx="1" clrIdx="0">
    <p:extLst>
      <p:ext uri="{19B8F6BF-5375-455C-9EA6-DF929625EA0E}">
        <p15:presenceInfo xmlns:p15="http://schemas.microsoft.com/office/powerpoint/2012/main" userId="7f8da84bab63f9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2" d="100"/>
          <a:sy n="102" d="100"/>
        </p:scale>
        <p:origin x="1884" y="108"/>
      </p:cViewPr>
      <p:guideLst>
        <p:guide orient="horz" pos="2880"/>
        <p:guide pos="21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0:37:2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28 24575,'-39'70'0,"2"2"0,5 1 0,2 2 0,-33 132 0,-40 325 0,48-213 0,35-218 0,-44 250 0,51-257 0,0 167 0,14-246 0,1 0 0,0 0 0,2 0 0,-1-1 0,2 0 0,0 1 0,0-1 0,2-1 0,-1 1 0,2-1 0,0 0 0,0-1 0,1 0 0,1 0 0,0-1 0,1-1 0,0 1 0,20 13 0,7 4 0,2-2 0,1-2 0,1-1 0,71 26 0,-49-24 0,1-2 0,1-3 0,77 12 0,-129-30 0,1 0 0,-1-1 0,1-1 0,-1 0 0,1-1 0,22-4 0,-32 4 0,1-1 0,-1 1 0,0-1 0,1 0 0,-1-1 0,0 1 0,0-1 0,-1 0 0,1 0 0,-1-1 0,1 1 0,-1-1 0,0 0 0,0 0 0,-1-1 0,1 1 0,-1-1 0,0 1 0,4-10 0,19-50 0,28-108 0,-18 49 0,-9 41 0,-5-2 0,-3 0 0,-4 0 0,-4-2 0,2-130 0,-13 26 0,-4-222 0,-1 371 0,-2 0 0,-1 0 0,-2 1 0,-27-67 0,4 10 0,21 62 0,-1 0 0,-1 0 0,-2 1 0,-1 1 0,-2 1 0,-2 1 0,0 0 0,-2 2 0,-1 0 0,-2 2 0,0 0 0,-36-25 0,-140-92 0,170 123 0,18 12-195,-1 0 0,1 1 0,-1 0 0,-1 2 0,1 0 0,-24-6 0,20 9-6631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0:37:34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1 451 24575,'3'1'0,"-1"-1"0,1 1 0,-1 0 0,1-1 0,-1 1 0,0 0 0,0 0 0,1 1 0,-1-1 0,0 0 0,0 1 0,0-1 0,0 1 0,0 0 0,-1 0 0,3 3 0,24 34 0,-3 8 0,-2 2 0,-2 0 0,-3 1 0,-1 1 0,-3 0 0,-2 1 0,7 74 0,4 380 0,-23-455 0,-3 240 0,1 108 0,15-197 0,0 44 0,-14 895 0,1-1138 0,0 0 0,0 1 0,0-1 0,0 0 0,0 1 0,1-1 0,0 0 0,0 0 0,0 0 0,0 0 0,0 1 0,0-1 0,1-1 0,0 1 0,-1 0 0,1 0 0,0-1 0,0 1 0,1-1 0,-1 1 0,3 1 0,-1-2 0,0 0 0,1 0 0,-1 0 0,0-1 0,1 0 0,-1 0 0,1 0 0,0 0 0,-1-1 0,1 0 0,-1 0 0,1 0 0,0 0 0,-1-1 0,6-1 0,3-1 0,-1 0 0,1-2 0,-1 1 0,0-2 0,0 0 0,0 0 0,-1-1 0,0 0 0,0-1 0,-1 0 0,0-1 0,17-19 0,4-7 0,-2-2 0,30-51 0,-41 58 0,-1-2 0,-2 0 0,-2 0 0,0-2 0,14-66 0,15-177 0,-40 260 0,58-1337 0,-93 977 0,14 216 0,10 99 0,-34-114 0,18 85 0,7 29 0,-2 0 0,-4 1 0,-57-107 0,-127-154 0,173 266 0,29 44 0,0 0 0,-1 0 0,-1 1 0,0 0 0,0 0 0,-1 1 0,-1 0 0,1 1 0,-15-11 0,20 18 0,-1-1 0,1 1 0,-1 0 0,1 0 0,-1 1 0,0 0 0,0-1 0,0 1 0,0 1 0,0-1 0,0 1 0,0 0 0,0 0 0,0 0 0,0 1 0,0 0 0,0 0 0,0 0 0,1 1 0,-1-1 0,0 1 0,1 0 0,-1 0 0,1 1 0,0 0 0,-1-1 0,1 1 0,1 1 0,-1-1 0,-3 4 0,-1 1 0,1 1 0,0 0 0,0 0 0,1 1 0,0-1 0,1 1 0,0 0 0,0 1 0,1-1 0,1 1 0,0 0 0,-2 14 0,0 5-117,-19 185-1131,24-192-5578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BF708-BEE3-4FD4-BD16-E48FBAA1E2EC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18CE6-1491-459C-B74B-4B1155A702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18CE6-1491-459C-B74B-4B1155A702F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889247"/>
            <a:ext cx="9144000" cy="347980"/>
          </a:xfrm>
          <a:custGeom>
            <a:avLst/>
            <a:gdLst/>
            <a:ahLst/>
            <a:cxnLst/>
            <a:rect l="l" t="t" r="r" b="b"/>
            <a:pathLst>
              <a:path w="9144000" h="347979">
                <a:moveTo>
                  <a:pt x="0" y="347471"/>
                </a:moveTo>
                <a:lnTo>
                  <a:pt x="9144000" y="347471"/>
                </a:lnTo>
                <a:lnTo>
                  <a:pt x="9144000" y="0"/>
                </a:lnTo>
                <a:lnTo>
                  <a:pt x="0" y="0"/>
                </a:lnTo>
                <a:lnTo>
                  <a:pt x="0" y="347471"/>
                </a:lnTo>
                <a:close/>
              </a:path>
            </a:pathLst>
          </a:custGeom>
          <a:solidFill>
            <a:srgbClr val="453C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363" y="290576"/>
            <a:ext cx="6129273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78892" y="387095"/>
            <a:ext cx="154305" cy="325120"/>
          </a:xfrm>
          <a:custGeom>
            <a:avLst/>
            <a:gdLst/>
            <a:ahLst/>
            <a:cxnLst/>
            <a:rect l="l" t="t" r="r" b="b"/>
            <a:pathLst>
              <a:path w="154304" h="325120">
                <a:moveTo>
                  <a:pt x="0" y="324612"/>
                </a:moveTo>
                <a:lnTo>
                  <a:pt x="153923" y="324612"/>
                </a:lnTo>
                <a:lnTo>
                  <a:pt x="153923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9915" y="135636"/>
            <a:ext cx="189230" cy="251460"/>
          </a:xfrm>
          <a:custGeom>
            <a:avLst/>
            <a:gdLst/>
            <a:ahLst/>
            <a:cxnLst/>
            <a:rect l="l" t="t" r="r" b="b"/>
            <a:pathLst>
              <a:path w="189229" h="251460">
                <a:moveTo>
                  <a:pt x="188976" y="0"/>
                </a:moveTo>
                <a:lnTo>
                  <a:pt x="0" y="0"/>
                </a:lnTo>
                <a:lnTo>
                  <a:pt x="0" y="251459"/>
                </a:lnTo>
                <a:lnTo>
                  <a:pt x="188976" y="251459"/>
                </a:lnTo>
                <a:lnTo>
                  <a:pt x="188976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20100" y="6318503"/>
            <a:ext cx="405765" cy="539750"/>
          </a:xfrm>
          <a:custGeom>
            <a:avLst/>
            <a:gdLst/>
            <a:ahLst/>
            <a:cxnLst/>
            <a:rect l="l" t="t" r="r" b="b"/>
            <a:pathLst>
              <a:path w="405765" h="539750">
                <a:moveTo>
                  <a:pt x="405383" y="0"/>
                </a:moveTo>
                <a:lnTo>
                  <a:pt x="0" y="0"/>
                </a:lnTo>
                <a:lnTo>
                  <a:pt x="0" y="539496"/>
                </a:lnTo>
                <a:lnTo>
                  <a:pt x="405383" y="539496"/>
                </a:lnTo>
                <a:lnTo>
                  <a:pt x="40538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630783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39902" y="483870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2286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7304" y="238709"/>
            <a:ext cx="660527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4382" y="1260805"/>
            <a:ext cx="7895234" cy="2391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6676" y="6471234"/>
            <a:ext cx="335279" cy="280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49651"/>
            <a:ext cx="9144000" cy="1070806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389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70"/>
              </a:spcBef>
            </a:pPr>
            <a:r>
              <a:rPr lang="zh-CN" altLang="en-US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卷积神经网络（</a:t>
            </a:r>
            <a:r>
              <a:rPr lang="en-US" altLang="zh-CN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CNN</a:t>
            </a:r>
            <a:r>
              <a:rPr lang="zh-CN" altLang="en-US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）</a:t>
            </a: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567928" y="1667255"/>
            <a:ext cx="576580" cy="576580"/>
            <a:chOff x="8567928" y="1667255"/>
            <a:chExt cx="576580" cy="576580"/>
          </a:xfrm>
        </p:grpSpPr>
        <p:sp>
          <p:nvSpPr>
            <p:cNvPr id="4" name="object 4"/>
            <p:cNvSpPr/>
            <p:nvPr/>
          </p:nvSpPr>
          <p:spPr>
            <a:xfrm>
              <a:off x="8819388" y="191871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324611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324611" y="324612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67928" y="166725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59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251459" y="251460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222749" y="3926273"/>
            <a:ext cx="3921251" cy="2846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11" y="91439"/>
            <a:ext cx="1121664" cy="1237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0F6CC1-20C4-4CFE-B1D5-64E7BDC38207}"/>
              </a:ext>
            </a:extLst>
          </p:cNvPr>
          <p:cNvSpPr txBox="1"/>
          <p:nvPr/>
        </p:nvSpPr>
        <p:spPr>
          <a:xfrm>
            <a:off x="0" y="6498351"/>
            <a:ext cx="354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6</a:t>
            </a:r>
            <a:r>
              <a:rPr lang="zh-CN" altLang="en-US" dirty="0"/>
              <a:t>日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F21E3E91-C00B-43FC-B929-D47CAED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9230"/>
            <a:ext cx="9144000" cy="316306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卷积神经网络结构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卷积神经网络结构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5CAE99-0DFE-48AE-BAB9-2A0F701413BD}"/>
              </a:ext>
            </a:extLst>
          </p:cNvPr>
          <p:cNvSpPr txBox="1"/>
          <p:nvPr/>
        </p:nvSpPr>
        <p:spPr>
          <a:xfrm>
            <a:off x="639063" y="1435630"/>
            <a:ext cx="5967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隐藏层：卷积层 池化层 全连接层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</a:t>
            </a:r>
          </a:p>
          <a:p>
            <a:pPr lvl="1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87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47CA8D6A-8949-4037-8465-5A83ED0A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22" y="2511027"/>
            <a:ext cx="2814755" cy="198891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D9766C-D1B1-4714-9621-2E4413E1E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29" y="2436388"/>
            <a:ext cx="2285999" cy="202832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42ED8D8-E2E4-4350-A318-B60C04482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017559"/>
            <a:ext cx="5934172" cy="2732844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6B1AD6-EF51-44AC-8FAF-FAFD5C05D8F1}"/>
              </a:ext>
            </a:extLst>
          </p:cNvPr>
          <p:cNvSpPr txBox="1"/>
          <p:nvPr/>
        </p:nvSpPr>
        <p:spPr>
          <a:xfrm>
            <a:off x="259842" y="1384626"/>
            <a:ext cx="84918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sz="20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卷积层是用来对输入层进行卷积，提取更高层次的特征。在图像分类中，卷积核是一个权值矩阵，卷积层通过卷积操作提取输入的不同特征。卷积层是卷积网络的核心组成部分，具有三个特性。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105FAC-5765-46DF-BEA0-F4E33B2C12BD}"/>
                  </a:ext>
                </a:extLst>
              </p:cNvPr>
              <p:cNvSpPr txBox="1"/>
              <p:nvPr/>
            </p:nvSpPr>
            <p:spPr>
              <a:xfrm>
                <a:off x="-40929" y="6343181"/>
                <a:ext cx="85333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/>
                  <a:t>参数：卷积核大小为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400" dirty="0"/>
                  <a:t>，图片有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400" dirty="0"/>
                  <a:t>个通道，而选用的卷积核有</a:t>
                </a:r>
                <a14:m>
                  <m:oMath xmlns:m="http://schemas.openxmlformats.org/officeDocument/2006/math"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400" dirty="0"/>
                  <a:t>个，偏置个数为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105FAC-5765-46DF-BEA0-F4E33B2C1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29" y="6343181"/>
                <a:ext cx="8533372" cy="307777"/>
              </a:xfrm>
              <a:prstGeom prst="rect">
                <a:avLst/>
              </a:prstGeom>
              <a:blipFill>
                <a:blip r:embed="rId5"/>
                <a:stretch>
                  <a:fillRect l="-214" t="-8000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15">
            <a:extLst>
              <a:ext uri="{FF2B5EF4-FFF2-40B4-BE49-F238E27FC236}">
                <a16:creationId xmlns:a16="http://schemas.microsoft.com/office/drawing/2014/main" id="{88FA4E87-B43E-42A9-8CC7-B6F5598C3F4C}"/>
              </a:ext>
            </a:extLst>
          </p:cNvPr>
          <p:cNvSpPr txBox="1"/>
          <p:nvPr/>
        </p:nvSpPr>
        <p:spPr>
          <a:xfrm>
            <a:off x="1028700" y="3154639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FC6296-39DF-439F-B4AD-DAC73413A42C}"/>
              </a:ext>
            </a:extLst>
          </p:cNvPr>
          <p:cNvSpPr txBox="1"/>
          <p:nvPr/>
        </p:nvSpPr>
        <p:spPr>
          <a:xfrm>
            <a:off x="420451" y="2982987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0131EB-5D1C-49F1-ADFA-291B8B21DF93}"/>
              </a:ext>
            </a:extLst>
          </p:cNvPr>
          <p:cNvSpPr txBox="1"/>
          <p:nvPr/>
        </p:nvSpPr>
        <p:spPr>
          <a:xfrm>
            <a:off x="269667" y="2820269"/>
            <a:ext cx="4576762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3.2.1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局部感知</a:t>
            </a:r>
            <a:endParaRPr lang="en-US" altLang="zh-CN" sz="2400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F737AA-9477-48A1-B123-60F4F1D948F7}"/>
              </a:ext>
            </a:extLst>
          </p:cNvPr>
          <p:cNvSpPr txBox="1"/>
          <p:nvPr/>
        </p:nvSpPr>
        <p:spPr>
          <a:xfrm>
            <a:off x="343074" y="3527916"/>
            <a:ext cx="3186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传统全连接网络：</a:t>
            </a:r>
            <a:r>
              <a:rPr lang="zh-CN" altLang="en-US" dirty="0"/>
              <a:t>权重数量巨大，网络复杂度极高，难以训练。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FEF0E7E-EA8E-4E2B-8B8F-55AAFDCA6BD7}"/>
                  </a:ext>
                </a:extLst>
              </p:cNvPr>
              <p:cNvSpPr txBox="1"/>
              <p:nvPr/>
            </p:nvSpPr>
            <p:spPr>
              <a:xfrm>
                <a:off x="668021" y="4731149"/>
                <a:ext cx="80763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如果一张图片大小为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28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28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，假设隐藏层神经元为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100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个，那么全连接的个数为，</a:t>
                </a:r>
                <a14:m>
                  <m:oMath xmlns:m="http://schemas.openxmlformats.org/officeDocument/2006/math"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28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28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100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78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400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个</m:t>
                    </m:r>
                  </m:oMath>
                </a14:m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参数，倘若使用一个</a:t>
                </a:r>
                <a14:m>
                  <m:oMath xmlns:m="http://schemas.openxmlformats.org/officeDocument/2006/math"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5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5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的</m:t>
                    </m:r>
                  </m:oMath>
                </a14:m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卷积核矩阵在图片上滑动，这样连接的参数就从</a:t>
                </a:r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78,400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下降到</a:t>
                </a:r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25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个。</a:t>
                </a:r>
                <a:endParaRPr lang="en-US" altLang="zh-CN" b="0" i="0" u="none" strike="noStrike" baseline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FEF0E7E-EA8E-4E2B-8B8F-55AAFDCA6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21" y="4731149"/>
                <a:ext cx="8076355" cy="923330"/>
              </a:xfrm>
              <a:prstGeom prst="rect">
                <a:avLst/>
              </a:prstGeom>
              <a:blipFill>
                <a:blip r:embed="rId6"/>
                <a:stretch>
                  <a:fillRect l="-680" t="-3289" r="-1964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86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199259" y="1619546"/>
            <a:ext cx="335279" cy="28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35393E-AC08-431D-8481-B36C7F3196B6}"/>
              </a:ext>
            </a:extLst>
          </p:cNvPr>
          <p:cNvSpPr txBox="1"/>
          <p:nvPr/>
        </p:nvSpPr>
        <p:spPr>
          <a:xfrm>
            <a:off x="138880" y="1081669"/>
            <a:ext cx="8060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卷积神经网络：</a:t>
            </a:r>
            <a:r>
              <a:rPr lang="zh-CN" altLang="en-US" dirty="0"/>
              <a:t>每个神经元的权重数量都与卷积核的大小一致，只与对应映射部分的像素相连接。这样就极大的减少了权重的数量。卷积神经网络一般会采取1×1、3x3或5x5大小的卷积核在图片上滑动，每次只实现局部感知。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E8F8793-4F07-4EEB-AB50-D2D474D2C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8" y="2118710"/>
            <a:ext cx="4460365" cy="30146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A199298-78F2-456A-BA86-27C311384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71" y="2126927"/>
            <a:ext cx="4640001" cy="304516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4DFE5E9-DC46-41A6-96F7-E9BD321A4854}"/>
              </a:ext>
            </a:extLst>
          </p:cNvPr>
          <p:cNvSpPr txBox="1"/>
          <p:nvPr/>
        </p:nvSpPr>
        <p:spPr>
          <a:xfrm>
            <a:off x="886935" y="5182760"/>
            <a:ext cx="33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四层卷积网络参数量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F0BFD5-37FF-44F0-BA5D-9277CEC8638B}"/>
              </a:ext>
            </a:extLst>
          </p:cNvPr>
          <p:cNvSpPr txBox="1"/>
          <p:nvPr/>
        </p:nvSpPr>
        <p:spPr>
          <a:xfrm>
            <a:off x="5115052" y="5182760"/>
            <a:ext cx="33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三层全连接网络参数量</a:t>
            </a:r>
          </a:p>
        </p:txBody>
      </p:sp>
    </p:spTree>
    <p:extLst>
      <p:ext uri="{BB962C8B-B14F-4D97-AF65-F5344CB8AC3E}">
        <p14:creationId xmlns:p14="http://schemas.microsoft.com/office/powerpoint/2010/main" val="164454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B6081011-A4FF-4CE8-A5D7-C5398A884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38" y="677989"/>
            <a:ext cx="3705225" cy="3209925"/>
          </a:xfrm>
          <a:prstGeom prst="rect">
            <a:avLst/>
          </a:prstGeom>
        </p:spPr>
      </p:pic>
      <p:pic>
        <p:nvPicPr>
          <p:cNvPr id="28" name="图片 27">
            <a:hlinkClick r:id="rId3" action="ppaction://hlinksldjump"/>
            <a:extLst>
              <a:ext uri="{FF2B5EF4-FFF2-40B4-BE49-F238E27FC236}">
                <a16:creationId xmlns:a16="http://schemas.microsoft.com/office/drawing/2014/main" id="{55ED7525-2D30-48DD-9F54-E6633144D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40" y="3400418"/>
            <a:ext cx="3705225" cy="284171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卷积神经网络结构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3.2.2 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参数共享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DB82B1-0FC7-4940-A6EE-CC0FD6E48F97}"/>
              </a:ext>
            </a:extLst>
          </p:cNvPr>
          <p:cNvSpPr txBox="1"/>
          <p:nvPr/>
        </p:nvSpPr>
        <p:spPr>
          <a:xfrm>
            <a:off x="310497" y="1338136"/>
            <a:ext cx="45766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针对每一层的特征映射，使用卷积核进行卷积操作，由于卷积核权重是不变的，使得在一个特征映射中，不同位置的相同目标其特征是基本相同的。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在对图像进行特征提取时不用考虑局部特征的位置。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有效降低卷积神经网络模型参数数量大大降低。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不同通道的卷积参数不共享。</a:t>
            </a: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45783B8-AE2C-4B44-822A-B9656C03ABCB}"/>
              </a:ext>
            </a:extLst>
          </p:cNvPr>
          <p:cNvSpPr txBox="1"/>
          <p:nvPr/>
        </p:nvSpPr>
        <p:spPr>
          <a:xfrm>
            <a:off x="319828" y="4898139"/>
            <a:ext cx="4576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3.2.3 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多核卷积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8174A66-F750-4003-A89F-B61F7CC7586D}"/>
              </a:ext>
            </a:extLst>
          </p:cNvPr>
          <p:cNvSpPr txBox="1"/>
          <p:nvPr/>
        </p:nvSpPr>
        <p:spPr>
          <a:xfrm>
            <a:off x="324928" y="5312806"/>
            <a:ext cx="4826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一个卷积核获得一个特征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多个卷积核来学习不同的特征（每个卷积核学习到不同的权重）以提取映射特征。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29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EA0ABC2-C2F6-48E4-8624-8825F74E5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" y="1430477"/>
            <a:ext cx="5010150" cy="3657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3.3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卷积层计算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E3A16-F0A3-4885-BACB-4CA1F7FF5720}"/>
                  </a:ext>
                </a:extLst>
              </p:cNvPr>
              <p:cNvSpPr txBox="1"/>
              <p:nvPr/>
            </p:nvSpPr>
            <p:spPr>
              <a:xfrm>
                <a:off x="415794" y="5145494"/>
                <a:ext cx="5131055" cy="1073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E3A16-F0A3-4885-BACB-4CA1F7FF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94" y="5145494"/>
                <a:ext cx="5131055" cy="1073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D7BF8-66FE-472F-8ADF-4A2F15FD5D6D}"/>
                  </a:ext>
                </a:extLst>
              </p:cNvPr>
              <p:cNvSpPr txBox="1"/>
              <p:nvPr/>
            </p:nvSpPr>
            <p:spPr>
              <a:xfrm>
                <a:off x="5463379" y="4949228"/>
                <a:ext cx="2715006" cy="91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D7BF8-66FE-472F-8ADF-4A2F15FD5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379" y="4949228"/>
                <a:ext cx="2715006" cy="910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表格 33">
            <a:extLst>
              <a:ext uri="{FF2B5EF4-FFF2-40B4-BE49-F238E27FC236}">
                <a16:creationId xmlns:a16="http://schemas.microsoft.com/office/drawing/2014/main" id="{6D101EF6-84F2-458F-B502-DE43B170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74098"/>
              </p:ext>
            </p:extLst>
          </p:nvPr>
        </p:nvGraphicFramePr>
        <p:xfrm>
          <a:off x="5453276" y="2366800"/>
          <a:ext cx="1651101" cy="12580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50367">
                  <a:extLst>
                    <a:ext uri="{9D8B030D-6E8A-4147-A177-3AD203B41FA5}">
                      <a16:colId xmlns:a16="http://schemas.microsoft.com/office/drawing/2014/main" val="4052316744"/>
                    </a:ext>
                  </a:extLst>
                </a:gridCol>
                <a:gridCol w="550367">
                  <a:extLst>
                    <a:ext uri="{9D8B030D-6E8A-4147-A177-3AD203B41FA5}">
                      <a16:colId xmlns:a16="http://schemas.microsoft.com/office/drawing/2014/main" val="1678750647"/>
                    </a:ext>
                  </a:extLst>
                </a:gridCol>
                <a:gridCol w="550367">
                  <a:extLst>
                    <a:ext uri="{9D8B030D-6E8A-4147-A177-3AD203B41FA5}">
                      <a16:colId xmlns:a16="http://schemas.microsoft.com/office/drawing/2014/main" val="1310952419"/>
                    </a:ext>
                  </a:extLst>
                </a:gridCol>
              </a:tblGrid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133160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568251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489016"/>
                  </a:ext>
                </a:extLst>
              </a:tr>
            </a:tbl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09CA271E-F8F6-4081-A4DE-D2829B07FAE0}"/>
              </a:ext>
            </a:extLst>
          </p:cNvPr>
          <p:cNvSpPr txBox="1"/>
          <p:nvPr/>
        </p:nvSpPr>
        <p:spPr>
          <a:xfrm>
            <a:off x="5778759" y="4168609"/>
            <a:ext cx="19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Filter</a:t>
            </a:r>
            <a:endParaRPr lang="zh-CN" altLang="en-US" sz="2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17ECA82-DFB3-4693-ABD7-ED72E93BC7F8}"/>
              </a:ext>
            </a:extLst>
          </p:cNvPr>
          <p:cNvSpPr txBox="1"/>
          <p:nvPr/>
        </p:nvSpPr>
        <p:spPr>
          <a:xfrm>
            <a:off x="352552" y="1338415"/>
            <a:ext cx="457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单维计算</a:t>
            </a:r>
            <a:endParaRPr lang="zh-CN" altLang="en-US" sz="18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06678E-2623-4723-B544-AF577EB1F37C}"/>
              </a:ext>
            </a:extLst>
          </p:cNvPr>
          <p:cNvSpPr txBox="1"/>
          <p:nvPr/>
        </p:nvSpPr>
        <p:spPr>
          <a:xfrm>
            <a:off x="3509419" y="1530601"/>
            <a:ext cx="19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STRIDE=1</a:t>
            </a:r>
            <a:endParaRPr lang="zh-CN" altLang="en-US" sz="2400" b="1" dirty="0"/>
          </a:p>
        </p:txBody>
      </p:sp>
      <p:pic>
        <p:nvPicPr>
          <p:cNvPr id="27" name="图片 26" descr="手机屏幕截图&#10;&#10;描述已自动生成">
            <a:extLst>
              <a:ext uri="{FF2B5EF4-FFF2-40B4-BE49-F238E27FC236}">
                <a16:creationId xmlns:a16="http://schemas.microsoft.com/office/drawing/2014/main" id="{B4C711C5-D81C-4144-85A2-3CD6936C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" y="1632315"/>
            <a:ext cx="8537188" cy="45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6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ED401C67-D22F-4880-B882-799682499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1"/>
          <a:stretch/>
        </p:blipFill>
        <p:spPr>
          <a:xfrm>
            <a:off x="348379" y="1056899"/>
            <a:ext cx="7397584" cy="527163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B9EF5-384E-466D-9C7E-9BE92393126E}"/>
              </a:ext>
            </a:extLst>
          </p:cNvPr>
          <p:cNvSpPr txBox="1"/>
          <p:nvPr/>
        </p:nvSpPr>
        <p:spPr>
          <a:xfrm>
            <a:off x="215910" y="785719"/>
            <a:ext cx="4576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多维计算</a:t>
            </a:r>
            <a:endParaRPr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347287-9640-4003-8AD3-7C5C5EE7350F}"/>
              </a:ext>
            </a:extLst>
          </p:cNvPr>
          <p:cNvSpPr txBox="1"/>
          <p:nvPr/>
        </p:nvSpPr>
        <p:spPr>
          <a:xfrm>
            <a:off x="2282889" y="4811478"/>
            <a:ext cx="123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个三维卷积矩阵参数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C9131-ED02-469C-92B9-B2F231405BA8}"/>
              </a:ext>
            </a:extLst>
          </p:cNvPr>
          <p:cNvSpPr txBox="1"/>
          <p:nvPr/>
        </p:nvSpPr>
        <p:spPr>
          <a:xfrm>
            <a:off x="3557823" y="4768137"/>
            <a:ext cx="123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个三维卷积矩阵参数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87F16C4-B82D-4E31-98CB-93C4420CC23C}"/>
                  </a:ext>
                </a:extLst>
              </p:cNvPr>
              <p:cNvSpPr txBox="1"/>
              <p:nvPr/>
            </p:nvSpPr>
            <p:spPr>
              <a:xfrm>
                <a:off x="3352800" y="5543460"/>
                <a:ext cx="6400800" cy="764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不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同</m:t>
                          </m:r>
                          <m: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通道</m:t>
                          </m:r>
                        </m:sub>
                        <m:sup/>
                        <m:e>
                          <m: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m:rPr>
                              <m:nor/>
                            </m:rPr>
                            <a:rPr lang="zh-CN" altLang="en-US" sz="1600" dirty="0"/>
                            <m:t>对应通道的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特征图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对应的滤波器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偏置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值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87F16C4-B82D-4E31-98CB-93C4420C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543460"/>
                <a:ext cx="6400800" cy="764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EC02ED1F-D500-4060-9EC1-4A727DA3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118" y="1334203"/>
            <a:ext cx="2915540" cy="3313997"/>
          </a:xfrm>
          <a:prstGeom prst="rect">
            <a:avLst/>
          </a:prstGeom>
        </p:spPr>
      </p:pic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88AE103D-5826-4D79-9DF3-F36DF9B88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" y="815287"/>
            <a:ext cx="6308199" cy="566365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0787B88-F4FC-4114-B05C-BB22EAB4491B}"/>
              </a:ext>
            </a:extLst>
          </p:cNvPr>
          <p:cNvSpPr/>
          <p:nvPr/>
        </p:nvSpPr>
        <p:spPr>
          <a:xfrm>
            <a:off x="5838466" y="4792749"/>
            <a:ext cx="40078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长宽</a:t>
            </a: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&lt;</a:t>
            </a:r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原来？</a:t>
            </a:r>
            <a:endParaRPr lang="zh-CN" alt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91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3BCBE12-4DAF-4F3D-865D-3F001A0DF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5" y="2607368"/>
            <a:ext cx="3314700" cy="376784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2FD3E1E-62AA-4B92-AE67-EFE48DC78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2"/>
          <a:stretch/>
        </p:blipFill>
        <p:spPr>
          <a:xfrm>
            <a:off x="4396798" y="2658579"/>
            <a:ext cx="4238625" cy="355855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B9EF5-384E-466D-9C7E-9BE92393126E}"/>
              </a:ext>
            </a:extLst>
          </p:cNvPr>
          <p:cNvSpPr txBox="1"/>
          <p:nvPr/>
        </p:nvSpPr>
        <p:spPr>
          <a:xfrm>
            <a:off x="215910" y="785719"/>
            <a:ext cx="4576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err="1"/>
              <a:t>Padding&amp;Stride</a:t>
            </a:r>
            <a:endParaRPr lang="zh-CN" altLang="en-US" sz="2000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ABC3357-A34E-475D-9882-2BC890C71D3D}"/>
              </a:ext>
            </a:extLst>
          </p:cNvPr>
          <p:cNvCxnSpPr>
            <a:cxnSpLocks/>
          </p:cNvCxnSpPr>
          <p:nvPr/>
        </p:nvCxnSpPr>
        <p:spPr>
          <a:xfrm>
            <a:off x="833591" y="1707847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02DC7A3-1AC3-4A76-8AF2-2E8247F84CF0}"/>
              </a:ext>
            </a:extLst>
          </p:cNvPr>
          <p:cNvSpPr/>
          <p:nvPr/>
        </p:nvSpPr>
        <p:spPr>
          <a:xfrm>
            <a:off x="112826" y="1349514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28</a:t>
            </a:r>
            <a:endParaRPr lang="zh-CN" alt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76303CF-31A2-4588-8709-29CC718401C1}"/>
              </a:ext>
            </a:extLst>
          </p:cNvPr>
          <p:cNvSpPr/>
          <p:nvPr/>
        </p:nvSpPr>
        <p:spPr>
          <a:xfrm>
            <a:off x="1398641" y="1350634"/>
            <a:ext cx="6527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EAB650C-1421-4C60-B98C-EDEF81D69690}"/>
              </a:ext>
            </a:extLst>
          </p:cNvPr>
          <p:cNvSpPr/>
          <p:nvPr/>
        </p:nvSpPr>
        <p:spPr>
          <a:xfrm>
            <a:off x="2488418" y="1352975"/>
            <a:ext cx="6527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75E32C3-08E8-4D86-A854-43D4E5C5C55F}"/>
              </a:ext>
            </a:extLst>
          </p:cNvPr>
          <p:cNvCxnSpPr>
            <a:cxnSpLocks/>
          </p:cNvCxnSpPr>
          <p:nvPr/>
        </p:nvCxnSpPr>
        <p:spPr>
          <a:xfrm>
            <a:off x="2099679" y="1687631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FBDAFB0-95C0-4152-BE5E-A325BDADC954}"/>
              </a:ext>
            </a:extLst>
          </p:cNvPr>
          <p:cNvCxnSpPr>
            <a:cxnSpLocks/>
          </p:cNvCxnSpPr>
          <p:nvPr/>
        </p:nvCxnSpPr>
        <p:spPr>
          <a:xfrm>
            <a:off x="3143889" y="1670689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C49220C8-373C-4627-8DB7-B4FF80261C0A}"/>
              </a:ext>
            </a:extLst>
          </p:cNvPr>
          <p:cNvSpPr/>
          <p:nvPr/>
        </p:nvSpPr>
        <p:spPr>
          <a:xfrm>
            <a:off x="3571725" y="124618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?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67BC0A4-FCDB-448E-AE63-1F05FD8E04AB}"/>
              </a:ext>
            </a:extLst>
          </p:cNvPr>
          <p:cNvSpPr txBox="1"/>
          <p:nvPr/>
        </p:nvSpPr>
        <p:spPr>
          <a:xfrm>
            <a:off x="100801" y="2028417"/>
            <a:ext cx="381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不易控制大小，可以使用</a:t>
            </a:r>
            <a:r>
              <a:rPr lang="en-US" altLang="zh-CN" dirty="0"/>
              <a:t>Padding</a:t>
            </a:r>
            <a:r>
              <a:rPr lang="zh-CN" altLang="en-US" dirty="0"/>
              <a:t>操作扩大，从而保持特征图</a:t>
            </a:r>
            <a:r>
              <a:rPr lang="en-US" altLang="zh-CN" dirty="0"/>
              <a:t>size</a:t>
            </a:r>
            <a:r>
              <a:rPr lang="zh-CN" altLang="en-US" dirty="0"/>
              <a:t>不变。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4E9725D-AD3C-4BAA-97CB-D1774349885E}"/>
                  </a:ext>
                </a:extLst>
              </p:cNvPr>
              <p:cNvSpPr txBox="1"/>
              <p:nvPr/>
            </p:nvSpPr>
            <p:spPr>
              <a:xfrm>
                <a:off x="4505460" y="1912411"/>
                <a:ext cx="381889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步长为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，在</a:t>
                </a:r>
                <a:r>
                  <a:rPr lang="en-US" altLang="zh-CN" dirty="0"/>
                  <a:t>padding</a:t>
                </a:r>
                <a:r>
                  <a:rPr lang="zh-CN" altLang="en-US" dirty="0"/>
                  <a:t>的情况下</a:t>
                </a:r>
                <a:r>
                  <a:rPr lang="en-US" altLang="zh-CN" dirty="0"/>
                  <a:t>size</a:t>
                </a:r>
                <a:r>
                  <a:rPr lang="zh-CN" altLang="en-US" dirty="0"/>
                  <a:t>一致，步长为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，特征图</a:t>
                </a:r>
                <a:r>
                  <a:rPr lang="en-US" altLang="zh-CN" dirty="0"/>
                  <a:t>size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÷2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/>
                  <a:t>步长为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/>
                  <a:t>特征图</a:t>
                </a:r>
                <a:r>
                  <a:rPr lang="en-US" altLang="zh-CN" b="0" dirty="0"/>
                  <a:t>size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4E9725D-AD3C-4BAA-97CB-D1774349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460" y="1912411"/>
                <a:ext cx="3818890" cy="923330"/>
              </a:xfrm>
              <a:prstGeom prst="rect">
                <a:avLst/>
              </a:prstGeom>
              <a:blipFill>
                <a:blip r:embed="rId4"/>
                <a:stretch>
                  <a:fillRect l="-1276" t="-5960" b="-1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079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4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池化层和全连接层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89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F218EEF9-84E1-4B60-B7AB-9C43C7ED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991" y="837240"/>
            <a:ext cx="3838255" cy="20347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8A8A6A-594F-4DB8-A439-67E5B0B16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5203"/>
            <a:ext cx="4743450" cy="35433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池化层（非必要*）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71D240-13B4-4461-A505-88FC3C4575FC}"/>
              </a:ext>
            </a:extLst>
          </p:cNvPr>
          <p:cNvSpPr txBox="1"/>
          <p:nvPr/>
        </p:nvSpPr>
        <p:spPr>
          <a:xfrm>
            <a:off x="533400" y="1708444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平均值池化：敏感背景信息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最大值池化：敏感纹理特征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0CC9B4A-DBE7-4F42-9061-BAA9BF344B30}"/>
              </a:ext>
            </a:extLst>
          </p:cNvPr>
          <p:cNvSpPr txBox="1"/>
          <p:nvPr/>
        </p:nvSpPr>
        <p:spPr>
          <a:xfrm>
            <a:off x="4740678" y="2691923"/>
            <a:ext cx="4434424" cy="2002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降采样：</a:t>
            </a:r>
            <a:endParaRPr lang="en-US" altLang="zh-CN" sz="2400" spc="-10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特征不变性</a:t>
            </a:r>
            <a:r>
              <a:rPr lang="en-US" altLang="zh-CN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/>
              <a:t>关注某些特征而不是特征位置</a:t>
            </a:r>
            <a:endParaRPr lang="en-US" altLang="zh-CN" sz="2400" spc="-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特征降维</a:t>
            </a:r>
            <a:r>
              <a:rPr lang="en-US" altLang="zh-CN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/>
              <a:t>减少计算量和参数</a:t>
            </a:r>
            <a:endParaRPr lang="en-US" altLang="zh-CN" sz="2400" spc="-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在一定程度上防止过拟合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D408D06-8535-4F2D-A377-2764D02A1D6F}"/>
              </a:ext>
            </a:extLst>
          </p:cNvPr>
          <p:cNvSpPr txBox="1"/>
          <p:nvPr/>
        </p:nvSpPr>
        <p:spPr>
          <a:xfrm>
            <a:off x="4728677" y="5128840"/>
            <a:ext cx="4646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Kind=Average or Max 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Stride=n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Kernel size=n</a:t>
            </a:r>
            <a:endParaRPr lang="zh-CN" altLang="en-US" sz="2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2291632-2CC9-47A1-8511-74FA47CA5AAA}"/>
              </a:ext>
            </a:extLst>
          </p:cNvPr>
          <p:cNvSpPr txBox="1"/>
          <p:nvPr/>
        </p:nvSpPr>
        <p:spPr>
          <a:xfrm>
            <a:off x="89915" y="6293208"/>
            <a:ext cx="8444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池化操作并不是卷积神经网络必须的元件或操作。近期，德国著名高校弗赖堡大学的研究者提出用一种特殊的卷积操作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(stride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concolutional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layer)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代替池化层实现降采样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6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68B620F-CB8D-48ED-938C-B9FAD29411A2}"/>
              </a:ext>
            </a:extLst>
          </p:cNvPr>
          <p:cNvSpPr txBox="1"/>
          <p:nvPr/>
        </p:nvSpPr>
        <p:spPr>
          <a:xfrm>
            <a:off x="4740678" y="4729925"/>
            <a:ext cx="4693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必要参数：</a:t>
            </a:r>
            <a:endParaRPr lang="en-US" altLang="zh-CN" sz="2400" spc="-10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511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9B13346-4BC1-4630-AA34-A4751C36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14" y="824913"/>
            <a:ext cx="4211154" cy="22594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B0D7690-0609-4F71-A996-DB5A6A747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7" y="4096131"/>
            <a:ext cx="4767388" cy="2684626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全连接层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471D240-13B4-4461-A505-88FC3C4575FC}"/>
                  </a:ext>
                </a:extLst>
              </p:cNvPr>
              <p:cNvSpPr txBox="1"/>
              <p:nvPr/>
            </p:nvSpPr>
            <p:spPr>
              <a:xfrm>
                <a:off x="352552" y="1419107"/>
                <a:ext cx="410182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输出层之前通常需要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个或多个全连接层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全连接层最后一层连接输出层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起分类器作用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映射样本到标记空间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非第一层全连接层：可通过卷积层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𝑘𝑒𝑟𝑛𝑒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实现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第一层全连接层：将卷积核化为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全层</m:t>
                    </m:r>
                  </m:oMath>
                </a14:m>
                <a:r>
                  <a:rPr lang="zh-CN" altLang="en-US" dirty="0"/>
                  <a:t>卷积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𝑘𝑒𝑟𝑛𝑒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471D240-13B4-4461-A505-88FC3C45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52" y="1419107"/>
                <a:ext cx="4101823" cy="2585323"/>
              </a:xfrm>
              <a:prstGeom prst="rect">
                <a:avLst/>
              </a:prstGeom>
              <a:blipFill>
                <a:blip r:embed="rId4"/>
                <a:stretch>
                  <a:fillRect l="-1040" t="-2123" b="-2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42D8D9E6-B6B6-457A-8152-4B8517314163}"/>
              </a:ext>
            </a:extLst>
          </p:cNvPr>
          <p:cNvSpPr txBox="1"/>
          <p:nvPr/>
        </p:nvSpPr>
        <p:spPr>
          <a:xfrm>
            <a:off x="5006445" y="4102527"/>
            <a:ext cx="3148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3*3*5-&gt;1*4096?</a:t>
            </a:r>
          </a:p>
          <a:p>
            <a:r>
              <a:rPr lang="en-US" altLang="zh-CN" dirty="0"/>
              <a:t>filter:3*3*5</a:t>
            </a:r>
          </a:p>
          <a:p>
            <a:r>
              <a:rPr lang="zh-CN" altLang="en-US" dirty="0"/>
              <a:t>卷积操作后得到一个神经元的输出，那么我要得到</a:t>
            </a:r>
            <a:r>
              <a:rPr lang="en-US" altLang="zh-CN" dirty="0"/>
              <a:t>4096</a:t>
            </a:r>
            <a:r>
              <a:rPr lang="zh-CN" altLang="en-US" dirty="0"/>
              <a:t>个就是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4096</a:t>
            </a:r>
            <a:r>
              <a:rPr lang="zh-CN" altLang="en-US" dirty="0"/>
              <a:t>作为卷积核进行卷积。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C16117-7CC5-46B9-8975-46593FDD1EB6}"/>
              </a:ext>
            </a:extLst>
          </p:cNvPr>
          <p:cNvSpPr txBox="1"/>
          <p:nvPr/>
        </p:nvSpPr>
        <p:spPr>
          <a:xfrm>
            <a:off x="4621914" y="3117197"/>
            <a:ext cx="476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与位置无关，仅作为分类器</a:t>
            </a:r>
            <a:endParaRPr lang="en-US" altLang="zh-CN" dirty="0"/>
          </a:p>
          <a:p>
            <a:r>
              <a:rPr lang="zh-CN" altLang="en-US" dirty="0"/>
              <a:t>我只要知道有喵就行了，不需要知道喵在哪</a:t>
            </a:r>
          </a:p>
        </p:txBody>
      </p:sp>
    </p:spTree>
    <p:extLst>
      <p:ext uri="{BB962C8B-B14F-4D97-AF65-F5344CB8AC3E}">
        <p14:creationId xmlns:p14="http://schemas.microsoft.com/office/powerpoint/2010/main" val="274798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目录</a:t>
            </a:r>
            <a:endParaRPr sz="6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9152" y="228600"/>
            <a:ext cx="828040" cy="88138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715"/>
              </a:spcBef>
            </a:pPr>
            <a:r>
              <a:rPr sz="4000" b="1" spc="7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01</a:t>
            </a:r>
            <a:endParaRPr sz="4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9152" y="3504693"/>
            <a:ext cx="812800" cy="73152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430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1945" y="1310767"/>
            <a:ext cx="828040" cy="82804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42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02</a:t>
            </a:r>
            <a:endParaRPr sz="4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81400" y="457709"/>
            <a:ext cx="286639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>
                <a:latin typeface="等线" panose="02010600030101010101" charset="-122"/>
                <a:cs typeface="等线" panose="02010600030101010101" charset="-122"/>
              </a:rPr>
              <a:t>卷积神经网络概述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73016" y="2598546"/>
            <a:ext cx="4173474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卷积层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73016" y="3685160"/>
            <a:ext cx="36659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池化层和全连接层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73017" y="4724401"/>
            <a:ext cx="3931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常见网络模型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2327" y="4496054"/>
            <a:ext cx="828040" cy="76136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66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5</a:t>
            </a:r>
          </a:p>
        </p:txBody>
      </p:sp>
      <p:sp>
        <p:nvSpPr>
          <p:cNvPr id="8" name="object 7"/>
          <p:cNvSpPr txBox="1"/>
          <p:nvPr/>
        </p:nvSpPr>
        <p:spPr>
          <a:xfrm>
            <a:off x="2361945" y="2456307"/>
            <a:ext cx="828040" cy="73088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42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3</a:t>
            </a:r>
          </a:p>
        </p:txBody>
      </p:sp>
      <p:sp>
        <p:nvSpPr>
          <p:cNvPr id="13" name="object 10"/>
          <p:cNvSpPr txBox="1"/>
          <p:nvPr/>
        </p:nvSpPr>
        <p:spPr>
          <a:xfrm>
            <a:off x="3590925" y="1460181"/>
            <a:ext cx="4173474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图像</a:t>
            </a:r>
            <a:endParaRPr lang="zh-CN" altLang="en-US" sz="2800" spc="-5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B4C840D3-E0F7-487E-8F31-D422D1D1A972}"/>
              </a:ext>
            </a:extLst>
          </p:cNvPr>
          <p:cNvSpPr txBox="1"/>
          <p:nvPr/>
        </p:nvSpPr>
        <p:spPr>
          <a:xfrm>
            <a:off x="3573017" y="5715382"/>
            <a:ext cx="3931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谢谢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22561E1-AEDB-4995-AF31-CD80CD052904}"/>
              </a:ext>
            </a:extLst>
          </p:cNvPr>
          <p:cNvSpPr txBox="1"/>
          <p:nvPr/>
        </p:nvSpPr>
        <p:spPr>
          <a:xfrm>
            <a:off x="2362327" y="5487035"/>
            <a:ext cx="828040" cy="76136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66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6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360A8278-D5BA-46FB-B00F-24D40B45BA66}"/>
              </a:ext>
            </a:extLst>
          </p:cNvPr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4BF38B2-399D-4D94-9F57-0A0E1BFBA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88" y="828076"/>
            <a:ext cx="3048000" cy="233362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4.3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激活函数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6B2C855-67A7-4AA3-BCF1-557FAB43A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" y="3333151"/>
            <a:ext cx="6696075" cy="261937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153848A-9041-42E4-A495-C6E1BFE7C4A6}"/>
              </a:ext>
            </a:extLst>
          </p:cNvPr>
          <p:cNvSpPr txBox="1"/>
          <p:nvPr/>
        </p:nvSpPr>
        <p:spPr>
          <a:xfrm>
            <a:off x="456018" y="1526251"/>
            <a:ext cx="457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𝑅𝑒𝐿𝑈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=max (0,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𝑥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)	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53ECB77-A191-4CFE-BC5F-F562D3EE96A3}"/>
              </a:ext>
            </a:extLst>
          </p:cNvPr>
          <p:cNvSpPr txBox="1"/>
          <p:nvPr/>
        </p:nvSpPr>
        <p:spPr>
          <a:xfrm>
            <a:off x="535438" y="2080277"/>
            <a:ext cx="2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可微性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单调性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770C9C2A-F0DB-4FA6-825F-495518BAEEDA}"/>
                  </a:ext>
                </a:extLst>
              </p14:cNvPr>
              <p14:cNvContentPartPr/>
              <p14:nvPr/>
            </p14:nvContentPartPr>
            <p14:xfrm>
              <a:off x="1603881" y="4263620"/>
              <a:ext cx="431280" cy="9723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770C9C2A-F0DB-4FA6-825F-495518BAEE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5241" y="4254980"/>
                <a:ext cx="448920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5DCFF141-2D5B-42C1-8459-82E386ACCBF2}"/>
                  </a:ext>
                </a:extLst>
              </p14:cNvPr>
              <p14:cNvContentPartPr/>
              <p14:nvPr/>
            </p14:nvContentPartPr>
            <p14:xfrm>
              <a:off x="4907601" y="3924500"/>
              <a:ext cx="308520" cy="140616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5DCFF141-2D5B-42C1-8459-82E386ACCB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8961" y="3915860"/>
                <a:ext cx="326160" cy="14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32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5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训练方法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62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BE362605-20B8-48BC-B693-A6571066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82520"/>
            <a:ext cx="6467475" cy="291465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5.1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F0443C4-4A1B-4DB5-B172-99CE9EBA2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4" y="1458236"/>
            <a:ext cx="74580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2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F3D0521-E56F-4E9A-85EC-4FFD4F2DA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1465" r="14504"/>
          <a:stretch/>
        </p:blipFill>
        <p:spPr>
          <a:xfrm>
            <a:off x="278892" y="887339"/>
            <a:ext cx="5895848" cy="19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7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日历&#10;&#10;描述已自动生成">
            <a:extLst>
              <a:ext uri="{FF2B5EF4-FFF2-40B4-BE49-F238E27FC236}">
                <a16:creationId xmlns:a16="http://schemas.microsoft.com/office/drawing/2014/main" id="{3D2BF41E-5BF5-4A6A-93BC-4EBAE1745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31" y="2355298"/>
            <a:ext cx="6063870" cy="40826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A3C80CC-CB3E-4226-8E2A-4574F7F0B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4" y="1761147"/>
            <a:ext cx="6802042" cy="74929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470335" y="1526251"/>
                <a:ext cx="468512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已知</a:t>
                </a:r>
                <a:r>
                  <a:rPr lang="zh-CN" altLang="en-US" b="1" dirty="0"/>
                  <a:t>池化层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，推导上一隐藏层的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" y="1526251"/>
                <a:ext cx="4685122" cy="374270"/>
              </a:xfrm>
              <a:prstGeom prst="rect">
                <a:avLst/>
              </a:prstGeom>
              <a:blipFill>
                <a:blip r:embed="rId4"/>
                <a:stretch>
                  <a:fillRect l="-780" t="-12903"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8F32316C-4D1A-4973-A545-8D0222F19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0" y="6318503"/>
            <a:ext cx="6165659" cy="4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9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图片包含 文本&#10;&#10;描述已自动生成">
            <a:extLst>
              <a:ext uri="{FF2B5EF4-FFF2-40B4-BE49-F238E27FC236}">
                <a16:creationId xmlns:a16="http://schemas.microsoft.com/office/drawing/2014/main" id="{FBE7533A-8266-43BA-9FF3-F60AD884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74" y="1634080"/>
            <a:ext cx="3200400" cy="542925"/>
          </a:xfrm>
          <a:prstGeom prst="rect">
            <a:avLst/>
          </a:prstGeom>
        </p:spPr>
      </p:pic>
      <p:pic>
        <p:nvPicPr>
          <p:cNvPr id="30" name="图片 29" descr="文本, 信件&#10;&#10;描述已自动生成">
            <a:extLst>
              <a:ext uri="{FF2B5EF4-FFF2-40B4-BE49-F238E27FC236}">
                <a16:creationId xmlns:a16="http://schemas.microsoft.com/office/drawing/2014/main" id="{470C8819-687C-4D79-ADD8-267B0E653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-291" r="5504" b="1503"/>
          <a:stretch/>
        </p:blipFill>
        <p:spPr>
          <a:xfrm>
            <a:off x="4870588" y="1983969"/>
            <a:ext cx="4191000" cy="3463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592477" y="1531273"/>
                <a:ext cx="468512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已知</a:t>
                </a:r>
                <a:r>
                  <a:rPr lang="zh-CN" altLang="en-US" b="1" dirty="0"/>
                  <a:t>卷积层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/>
                  <a:t>，推导上一隐藏层的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77" y="1531273"/>
                <a:ext cx="4685122" cy="374270"/>
              </a:xfrm>
              <a:prstGeom prst="rect">
                <a:avLst/>
              </a:prstGeom>
              <a:blipFill>
                <a:blip r:embed="rId4"/>
                <a:stretch>
                  <a:fillRect l="-780" t="-12903"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 descr="瓶子上写着字&#10;&#10;低可信度描述已自动生成">
            <a:extLst>
              <a:ext uri="{FF2B5EF4-FFF2-40B4-BE49-F238E27FC236}">
                <a16:creationId xmlns:a16="http://schemas.microsoft.com/office/drawing/2014/main" id="{4D7D9E45-40AE-4D9A-8E6C-F1984A968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4" y="3033072"/>
            <a:ext cx="4495800" cy="2028825"/>
          </a:xfrm>
          <a:prstGeom prst="rect">
            <a:avLst/>
          </a:prstGeom>
        </p:spPr>
      </p:pic>
      <p:pic>
        <p:nvPicPr>
          <p:cNvPr id="27" name="图片 26" descr="文本&#10;&#10;低可信度描述已自动生成">
            <a:extLst>
              <a:ext uri="{FF2B5EF4-FFF2-40B4-BE49-F238E27FC236}">
                <a16:creationId xmlns:a16="http://schemas.microsoft.com/office/drawing/2014/main" id="{F8D485CA-3BB6-4DF2-B0A4-C2294AE27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11" y="1204058"/>
            <a:ext cx="1990725" cy="514350"/>
          </a:xfrm>
          <a:prstGeom prst="rect">
            <a:avLst/>
          </a:prstGeom>
        </p:spPr>
      </p:pic>
      <p:pic>
        <p:nvPicPr>
          <p:cNvPr id="21" name="图片 20" descr="文本, 信件&#10;&#10;描述已自动生成">
            <a:extLst>
              <a:ext uri="{FF2B5EF4-FFF2-40B4-BE49-F238E27FC236}">
                <a16:creationId xmlns:a16="http://schemas.microsoft.com/office/drawing/2014/main" id="{54B50879-CAEC-468A-AFBD-F35C0BE2A7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6" y="1899976"/>
            <a:ext cx="5076825" cy="122872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769D47E-95F8-4F3D-AAC5-22C7091F2776}"/>
              </a:ext>
            </a:extLst>
          </p:cNvPr>
          <p:cNvSpPr txBox="1"/>
          <p:nvPr/>
        </p:nvSpPr>
        <p:spPr>
          <a:xfrm>
            <a:off x="-59430" y="6380511"/>
            <a:ext cx="854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https://www.jefkine.com/general/2016/09/05/backpropagation-in-convolutional-neural-networks/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397567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7BF746C0-C928-436B-82FE-0067DF601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8" y="1487969"/>
            <a:ext cx="6800850" cy="1447800"/>
          </a:xfrm>
          <a:prstGeom prst="rect">
            <a:avLst/>
          </a:prstGeom>
        </p:spPr>
      </p:pic>
      <p:pic>
        <p:nvPicPr>
          <p:cNvPr id="20" name="图片 19" descr="手机屏幕截图&#10;&#10;中度可信度描述已自动生成">
            <a:extLst>
              <a:ext uri="{FF2B5EF4-FFF2-40B4-BE49-F238E27FC236}">
                <a16:creationId xmlns:a16="http://schemas.microsoft.com/office/drawing/2014/main" id="{299F380E-D84B-47B9-84C7-485F8882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5" y="4312240"/>
            <a:ext cx="4324350" cy="619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D1EA885-8490-43D4-874E-26344D73CE7E}"/>
                  </a:ext>
                </a:extLst>
              </p:cNvPr>
              <p:cNvSpPr txBox="1"/>
              <p:nvPr/>
            </p:nvSpPr>
            <p:spPr>
              <a:xfrm>
                <a:off x="184530" y="2895600"/>
                <a:ext cx="5225542" cy="103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i="1" dirty="0">
                    <a:latin typeface="Cambria Math" panose="02040503050406030204" pitchFamily="18" charset="0"/>
                  </a:rPr>
                  <a:t>DNN</a:t>
                </a:r>
                <a:r>
                  <a:rPr lang="zh-CN" altLang="en-US" sz="2000" b="0" i="1" dirty="0">
                    <a:latin typeface="Cambria Math" panose="02040503050406030204" pitchFamily="18" charset="0"/>
                  </a:rPr>
                  <a:t>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和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b="0" i="1" dirty="0">
                    <a:latin typeface="Cambria Math" panose="02040503050406030204" pitchFamily="18" charset="0"/>
                  </a:rPr>
                  <a:t>递推关系：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e>
                      </m:acc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̇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D1EA885-8490-43D4-874E-26344D73C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2895600"/>
                <a:ext cx="5225542" cy="1037335"/>
              </a:xfrm>
              <a:prstGeom prst="rect">
                <a:avLst/>
              </a:prstGeom>
              <a:blipFill>
                <a:blip r:embed="rId4"/>
                <a:stretch>
                  <a:fillRect l="-1167" t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DF9A546-0D09-430A-B089-FDAA6E337CCE}"/>
                  </a:ext>
                </a:extLst>
              </p:cNvPr>
              <p:cNvSpPr txBox="1"/>
              <p:nvPr/>
            </p:nvSpPr>
            <p:spPr>
              <a:xfrm>
                <a:off x="184530" y="4014099"/>
                <a:ext cx="4578096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𝑙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和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的</m:t>
                    </m:r>
                  </m:oMath>
                </a14:m>
                <a:r>
                  <a:rPr lang="zh-CN" altLang="en-US" sz="2000" b="0" i="1" dirty="0">
                    <a:latin typeface="+mj-ea"/>
                    <a:ea typeface="+mj-ea"/>
                  </a:rPr>
                  <a:t>递推关系：</a:t>
                </a:r>
                <a:endParaRPr lang="en-US" altLang="zh-CN" sz="2000" b="0" i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DF9A546-0D09-430A-B089-FDAA6E337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4014099"/>
                <a:ext cx="4578096" cy="405624"/>
              </a:xfrm>
              <a:prstGeom prst="rect">
                <a:avLst/>
              </a:prstGeom>
              <a:blipFill>
                <a:blip r:embed="rId5"/>
                <a:stretch>
                  <a:fillRect t="-8955" b="-22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864796F-7B1B-4EA6-B433-BEC3C49A297B}"/>
                  </a:ext>
                </a:extLst>
              </p:cNvPr>
              <p:cNvSpPr txBox="1"/>
              <p:nvPr/>
            </p:nvSpPr>
            <p:spPr>
              <a:xfrm>
                <a:off x="154050" y="5321123"/>
                <a:ext cx="4578096" cy="424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𝑟𝑜𝑡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180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864796F-7B1B-4EA6-B433-BEC3C49A2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50" y="5321123"/>
                <a:ext cx="4578096" cy="424155"/>
              </a:xfrm>
              <a:prstGeom prst="rect">
                <a:avLst/>
              </a:prstGeom>
              <a:blipFill>
                <a:blip r:embed="rId6"/>
                <a:stretch>
                  <a:fillRect t="-1449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24AC12-DACD-42CF-A154-D69DE42536DE}"/>
                  </a:ext>
                </a:extLst>
              </p:cNvPr>
              <p:cNvSpPr txBox="1"/>
              <p:nvPr/>
            </p:nvSpPr>
            <p:spPr>
              <a:xfrm>
                <a:off x="184530" y="4788734"/>
                <a:ext cx="4578096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所以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+mj-ea"/>
                      </a:rPr>
                      <m:t>有</m:t>
                    </m:r>
                  </m:oMath>
                </a14:m>
                <a:r>
                  <a:rPr lang="zh-CN" altLang="en-US" sz="2000" b="0" i="1" dirty="0">
                    <a:latin typeface="+mj-ea"/>
                    <a:ea typeface="+mj-ea"/>
                  </a:rPr>
                  <a:t>：</a:t>
                </a:r>
                <a:endParaRPr lang="en-US" altLang="zh-CN" sz="2000" b="0" i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24AC12-DACD-42CF-A154-D69DE4253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4788734"/>
                <a:ext cx="4578096" cy="405624"/>
              </a:xfrm>
              <a:prstGeom prst="rect">
                <a:avLst/>
              </a:prstGeom>
              <a:blipFill>
                <a:blip r:embed="rId7"/>
                <a:stretch>
                  <a:fillRect l="-533" t="-12121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0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89915" y="1525630"/>
                <a:ext cx="4685122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已知</a:t>
                </a:r>
                <a:r>
                  <a:rPr lang="zh-CN" altLang="zh-CN" b="1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卷积层</a:t>
                </a:r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</m:ctrlPr>
                      </m:sSupPr>
                      <m:e>
                        <m:r>
                          <a:rPr lang="zh-CN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，推导该层的</a:t>
                </a:r>
                <a14:m>
                  <m:oMath xmlns:m="http://schemas.openxmlformats.org/officeDocument/2006/math">
                    <m:r>
                      <a:rPr lang="zh-CN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th-italic"/>
                      </a:rPr>
                      <m:t>𝑊</m:t>
                    </m:r>
                    <m:r>
                      <a:rPr lang="zh-CN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𝑏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的梯度　　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" y="1525630"/>
                <a:ext cx="4685122" cy="405624"/>
              </a:xfrm>
              <a:prstGeom prst="rect">
                <a:avLst/>
              </a:prstGeom>
              <a:blipFill>
                <a:blip r:embed="rId2"/>
                <a:stretch>
                  <a:fillRect l="-911" t="-2985" r="-130" b="-17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">
            <a:extLst>
              <a:ext uri="{FF2B5EF4-FFF2-40B4-BE49-F238E27FC236}">
                <a16:creationId xmlns:a16="http://schemas.microsoft.com/office/drawing/2014/main" id="{739903A6-FD65-46A3-9B47-4786CD751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CFE8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图片 18" descr="黑色的钟表&#10;&#10;低可信度描述已自动生成">
            <a:extLst>
              <a:ext uri="{FF2B5EF4-FFF2-40B4-BE49-F238E27FC236}">
                <a16:creationId xmlns:a16="http://schemas.microsoft.com/office/drawing/2014/main" id="{EB751835-7D36-4447-A42C-752393B3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69053"/>
            <a:ext cx="2562225" cy="485775"/>
          </a:xfrm>
          <a:prstGeom prst="rect">
            <a:avLst/>
          </a:prstGeom>
        </p:spPr>
      </p:pic>
      <p:pic>
        <p:nvPicPr>
          <p:cNvPr id="22" name="图片 21" descr="图片包含 图示&#10;&#10;描述已自动生成">
            <a:extLst>
              <a:ext uri="{FF2B5EF4-FFF2-40B4-BE49-F238E27FC236}">
                <a16:creationId xmlns:a16="http://schemas.microsoft.com/office/drawing/2014/main" id="{7330BF05-E37D-4372-B5DC-8A80D0355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" y="2387642"/>
            <a:ext cx="2447925" cy="781050"/>
          </a:xfrm>
          <a:prstGeom prst="rect">
            <a:avLst/>
          </a:prstGeom>
        </p:spPr>
      </p:pic>
      <p:pic>
        <p:nvPicPr>
          <p:cNvPr id="24" name="图片 23" descr="钟表的特写&#10;&#10;中度可信度描述已自动生成">
            <a:extLst>
              <a:ext uri="{FF2B5EF4-FFF2-40B4-BE49-F238E27FC236}">
                <a16:creationId xmlns:a16="http://schemas.microsoft.com/office/drawing/2014/main" id="{AA45E671-9A8B-4D59-9AA0-ADA1C9216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5" y="3077195"/>
            <a:ext cx="3810000" cy="752475"/>
          </a:xfrm>
          <a:prstGeom prst="rect">
            <a:avLst/>
          </a:prstGeom>
        </p:spPr>
      </p:pic>
      <p:pic>
        <p:nvPicPr>
          <p:cNvPr id="28" name="图片 27" descr="文本&#10;&#10;描述已自动生成">
            <a:extLst>
              <a:ext uri="{FF2B5EF4-FFF2-40B4-BE49-F238E27FC236}">
                <a16:creationId xmlns:a16="http://schemas.microsoft.com/office/drawing/2014/main" id="{193F8275-05A6-4FB0-AC4E-C84BB9964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84" y="897217"/>
            <a:ext cx="4201457" cy="2582997"/>
          </a:xfrm>
          <a:prstGeom prst="rect">
            <a:avLst/>
          </a:prstGeom>
        </p:spPr>
      </p:pic>
      <p:pic>
        <p:nvPicPr>
          <p:cNvPr id="33" name="图片 32" descr="图片包含 键盘&#10;&#10;描述已自动生成">
            <a:extLst>
              <a:ext uri="{FF2B5EF4-FFF2-40B4-BE49-F238E27FC236}">
                <a16:creationId xmlns:a16="http://schemas.microsoft.com/office/drawing/2014/main" id="{77892B2A-38C0-4D52-8C6C-3BF65E2D0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6" y="3738172"/>
            <a:ext cx="5524500" cy="1476375"/>
          </a:xfrm>
          <a:prstGeom prst="rect">
            <a:avLst/>
          </a:prstGeom>
        </p:spPr>
      </p:pic>
      <p:pic>
        <p:nvPicPr>
          <p:cNvPr id="44" name="图片 43" descr="手机屏幕截图&#10;&#10;中度可信度描述已自动生成">
            <a:extLst>
              <a:ext uri="{FF2B5EF4-FFF2-40B4-BE49-F238E27FC236}">
                <a16:creationId xmlns:a16="http://schemas.microsoft.com/office/drawing/2014/main" id="{0CCA6061-628F-4651-8628-1419740D28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59235"/>
            <a:ext cx="2526982" cy="817770"/>
          </a:xfrm>
          <a:prstGeom prst="rect">
            <a:avLst/>
          </a:prstGeom>
        </p:spPr>
      </p:pic>
      <p:pic>
        <p:nvPicPr>
          <p:cNvPr id="50" name="图片 49" descr="图片包含 文本&#10;&#10;描述已自动生成">
            <a:extLst>
              <a:ext uri="{FF2B5EF4-FFF2-40B4-BE49-F238E27FC236}">
                <a16:creationId xmlns:a16="http://schemas.microsoft.com/office/drawing/2014/main" id="{A21328B9-F698-4200-84FD-238DA09E8F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6" y="5287221"/>
            <a:ext cx="5396108" cy="8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33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5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常见网络模型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064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表格&#10;&#10;描述已自动生成">
            <a:extLst>
              <a:ext uri="{FF2B5EF4-FFF2-40B4-BE49-F238E27FC236}">
                <a16:creationId xmlns:a16="http://schemas.microsoft.com/office/drawing/2014/main" id="{8DEC4F7F-C055-40EE-B508-A3AA74CBF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67" y="1047559"/>
            <a:ext cx="6020233" cy="500849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6.1 VGG 16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A61640A-F9D6-4E72-A602-F53578800041}"/>
              </a:ext>
            </a:extLst>
          </p:cNvPr>
          <p:cNvSpPr txBox="1"/>
          <p:nvPr/>
        </p:nvSpPr>
        <p:spPr>
          <a:xfrm>
            <a:off x="0" y="1580559"/>
            <a:ext cx="73803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5个模块的特征提取层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3×3尺寸的过滤器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224×224×3作为输入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13个卷积层提取特征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采用最大池化方式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2</a:t>
            </a:r>
            <a:r>
              <a:rPr lang="zh-CN" altLang="en-US" sz="2000" dirty="0"/>
              <a:t>个</a:t>
            </a:r>
            <a:r>
              <a:rPr lang="en-US" altLang="zh-CN" sz="2000" dirty="0"/>
              <a:t>4096</a:t>
            </a:r>
            <a:r>
              <a:rPr lang="zh-CN" altLang="en-US" sz="2000" dirty="0"/>
              <a:t>神经元全连接层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1000</a:t>
            </a:r>
            <a:r>
              <a:rPr lang="zh-CN" altLang="en-US" sz="2000" dirty="0"/>
              <a:t>神经元的</a:t>
            </a:r>
            <a:r>
              <a:rPr lang="en-US" altLang="zh-CN" sz="2000" dirty="0" err="1"/>
              <a:t>Softmax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053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1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卷积神经网络概述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255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DA05AA5F-2BE8-4F3B-BF0A-816B6CC99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4985"/>
          <a:stretch/>
        </p:blipFill>
        <p:spPr>
          <a:xfrm>
            <a:off x="4782775" y="702617"/>
            <a:ext cx="4267200" cy="3012478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184530" y="773671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6.2 Inception V3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00931D1C-DD35-43B6-98CB-6A7270711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" t="2547" b="9697"/>
          <a:stretch/>
        </p:blipFill>
        <p:spPr>
          <a:xfrm>
            <a:off x="66804" y="1852921"/>
            <a:ext cx="4747394" cy="30119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99CC8E0-A73B-4DFE-A7C9-2060AAE2E785}"/>
              </a:ext>
            </a:extLst>
          </p:cNvPr>
          <p:cNvSpPr txBox="1"/>
          <p:nvPr/>
        </p:nvSpPr>
        <p:spPr>
          <a:xfrm>
            <a:off x="237147" y="1185458"/>
            <a:ext cx="515957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6.2.1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Incepetion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V1</a:t>
            </a:r>
          </a:p>
          <a:p>
            <a:r>
              <a:rPr lang="zh-CN" altLang="en-US" dirty="0"/>
              <a:t>在一个卷积层中同时使用多种尺寸的卷积核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321C8FB-EDE0-4FFE-B3AB-BA3033DA2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24" y="3715094"/>
            <a:ext cx="3826712" cy="259343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4946EFE-F237-4D88-80AD-DC7E3F3CF07C}"/>
              </a:ext>
            </a:extLst>
          </p:cNvPr>
          <p:cNvSpPr txBox="1"/>
          <p:nvPr/>
        </p:nvSpPr>
        <p:spPr>
          <a:xfrm>
            <a:off x="739902" y="4813660"/>
            <a:ext cx="45767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每一个卷积核生成一个二维特征图结果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降维</a:t>
            </a:r>
            <a:r>
              <a:rPr lang="en-US" altLang="zh-CN" dirty="0"/>
              <a:t>or</a:t>
            </a:r>
            <a:r>
              <a:rPr lang="zh-CN" altLang="en-US" dirty="0"/>
              <a:t>升维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跨通道信息交融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增加深度，提高非线性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减少参数量</a:t>
            </a:r>
          </a:p>
        </p:txBody>
      </p:sp>
    </p:spTree>
    <p:extLst>
      <p:ext uri="{BB962C8B-B14F-4D97-AF65-F5344CB8AC3E}">
        <p14:creationId xmlns:p14="http://schemas.microsoft.com/office/powerpoint/2010/main" val="3321970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2A75DD5-8F35-4BD7-8997-9EC9ED89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"/>
          <a:stretch/>
        </p:blipFill>
        <p:spPr>
          <a:xfrm>
            <a:off x="184529" y="1316847"/>
            <a:ext cx="4037077" cy="1913897"/>
          </a:xfrm>
          <a:prstGeom prst="rect">
            <a:avLst/>
          </a:prstGeom>
        </p:spPr>
      </p:pic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394D2973-CB90-454A-8F5E-89989713F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9" y="3537457"/>
            <a:ext cx="5743575" cy="1571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3FEE5F8-5084-42A2-BBD7-2730F8EB7A0F}"/>
                  </a:ext>
                </a:extLst>
              </p:cNvPr>
              <p:cNvSpPr txBox="1"/>
              <p:nvPr/>
            </p:nvSpPr>
            <p:spPr>
              <a:xfrm>
                <a:off x="4377055" y="2813281"/>
                <a:ext cx="3796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5×5×256×32+32=201,832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3FEE5F8-5084-42A2-BBD7-2730F8EB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055" y="2813281"/>
                <a:ext cx="37966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A9CDEDD-5B69-4FC3-AE7D-5791B6D5C93C}"/>
                  </a:ext>
                </a:extLst>
              </p:cNvPr>
              <p:cNvSpPr txBox="1"/>
              <p:nvPr/>
            </p:nvSpPr>
            <p:spPr>
              <a:xfrm>
                <a:off x="352552" y="5248244"/>
                <a:ext cx="6362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×1×256×16+16+5×5×16×32+32=16,944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A9CDEDD-5B69-4FC3-AE7D-5791B6D5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52" y="5248244"/>
                <a:ext cx="63627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C10F5F4E-10BF-4D9A-A8C5-2C4D1A734741}"/>
              </a:ext>
            </a:extLst>
          </p:cNvPr>
          <p:cNvSpPr txBox="1"/>
          <p:nvPr/>
        </p:nvSpPr>
        <p:spPr>
          <a:xfrm>
            <a:off x="249605" y="908162"/>
            <a:ext cx="4576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6.2.2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参数对比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342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C6DFC4B4-C4EF-44E3-8A17-60E012FA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3" t="13068" b="1843"/>
          <a:stretch/>
        </p:blipFill>
        <p:spPr>
          <a:xfrm>
            <a:off x="2890913" y="1644191"/>
            <a:ext cx="3368347" cy="2777614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0F5F4E-10BF-4D9A-A8C5-2C4D1A734741}"/>
              </a:ext>
            </a:extLst>
          </p:cNvPr>
          <p:cNvSpPr txBox="1"/>
          <p:nvPr/>
        </p:nvSpPr>
        <p:spPr>
          <a:xfrm>
            <a:off x="249605" y="908162"/>
            <a:ext cx="4576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Inception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9543C0C4-06E9-48E0-9FD3-9ED881FE6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9" r="8774"/>
          <a:stretch/>
        </p:blipFill>
        <p:spPr>
          <a:xfrm>
            <a:off x="89915" y="1577937"/>
            <a:ext cx="2798396" cy="3079393"/>
          </a:xfrm>
          <a:prstGeom prst="rect">
            <a:avLst/>
          </a:prstGeom>
        </p:spPr>
      </p:pic>
      <p:pic>
        <p:nvPicPr>
          <p:cNvPr id="19" name="图片 18" descr="图示&#10;&#10;描述已自动生成">
            <a:extLst>
              <a:ext uri="{FF2B5EF4-FFF2-40B4-BE49-F238E27FC236}">
                <a16:creationId xmlns:a16="http://schemas.microsoft.com/office/drawing/2014/main" id="{8CCDC87B-2AE2-4832-81D5-E509030B8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r="55689" b="2431"/>
          <a:stretch/>
        </p:blipFill>
        <p:spPr>
          <a:xfrm>
            <a:off x="6222697" y="887349"/>
            <a:ext cx="2997154" cy="381770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574369F-2265-4E01-8FC2-38C12EF1F216}"/>
              </a:ext>
            </a:extLst>
          </p:cNvPr>
          <p:cNvSpPr txBox="1"/>
          <p:nvPr/>
        </p:nvSpPr>
        <p:spPr>
          <a:xfrm>
            <a:off x="495279" y="4708360"/>
            <a:ext cx="4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Incepetion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123B4D1-5CAF-4BEB-9970-B7F90ED70227}"/>
              </a:ext>
            </a:extLst>
          </p:cNvPr>
          <p:cNvSpPr txBox="1"/>
          <p:nvPr/>
        </p:nvSpPr>
        <p:spPr>
          <a:xfrm>
            <a:off x="5054709" y="4861606"/>
            <a:ext cx="4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Incepetion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V3</a:t>
            </a:r>
          </a:p>
        </p:txBody>
      </p:sp>
    </p:spTree>
    <p:extLst>
      <p:ext uri="{BB962C8B-B14F-4D97-AF65-F5344CB8AC3E}">
        <p14:creationId xmlns:p14="http://schemas.microsoft.com/office/powerpoint/2010/main" val="157557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示&#10;&#10;描述已自动生成">
            <a:extLst>
              <a:ext uri="{FF2B5EF4-FFF2-40B4-BE49-F238E27FC236}">
                <a16:creationId xmlns:a16="http://schemas.microsoft.com/office/drawing/2014/main" id="{D0491584-6235-4667-9A72-848BDA93D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066" y="3550254"/>
            <a:ext cx="5269583" cy="287981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783320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6.3 </a:t>
            </a:r>
            <a:r>
              <a:rPr lang="en-US" altLang="zh-CN"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ResNet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082FAB8-5A53-4AD0-B65D-067C56D178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5"/>
          <a:stretch/>
        </p:blipFill>
        <p:spPr>
          <a:xfrm>
            <a:off x="89915" y="1196333"/>
            <a:ext cx="6768085" cy="237784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4811B79-D5FA-45FA-8492-20E8EC136FB0}"/>
              </a:ext>
            </a:extLst>
          </p:cNvPr>
          <p:cNvSpPr txBox="1"/>
          <p:nvPr/>
        </p:nvSpPr>
        <p:spPr>
          <a:xfrm>
            <a:off x="6821078" y="1419307"/>
            <a:ext cx="4595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层数上升到一定程度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精度下降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62D7F7D-1196-4BC6-ACA5-5AA8996E4982}"/>
                  </a:ext>
                </a:extLst>
              </p:cNvPr>
              <p:cNvSpPr txBox="1"/>
              <p:nvPr/>
            </p:nvSpPr>
            <p:spPr>
              <a:xfrm>
                <a:off x="54205" y="3987188"/>
                <a:ext cx="459556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残差模块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为残差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)=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串联网络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拟合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）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残差网络使用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去拟合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62D7F7D-1196-4BC6-ACA5-5AA8996E4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5" y="3987188"/>
                <a:ext cx="4595566" cy="1200329"/>
              </a:xfrm>
              <a:prstGeom prst="rect">
                <a:avLst/>
              </a:prstGeom>
              <a:blipFill>
                <a:blip r:embed="rId4"/>
                <a:stretch>
                  <a:fillRect l="-1194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0620E68F-C06D-4B0D-A34C-313FD8A9EBC6}"/>
              </a:ext>
            </a:extLst>
          </p:cNvPr>
          <p:cNvSpPr txBox="1"/>
          <p:nvPr/>
        </p:nvSpPr>
        <p:spPr>
          <a:xfrm>
            <a:off x="310697" y="5688045"/>
            <a:ext cx="570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𝑥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的微小变动会更容易影响到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𝐹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𝑥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AF73AEE-862E-40B0-9DF7-C4F98E56A889}"/>
              </a:ext>
            </a:extLst>
          </p:cNvPr>
          <p:cNvSpPr txBox="1"/>
          <p:nvPr/>
        </p:nvSpPr>
        <p:spPr>
          <a:xfrm>
            <a:off x="0" y="6316611"/>
            <a:ext cx="570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*错误：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pdf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中缺少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12-11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与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12-12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的配图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436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49651"/>
            <a:ext cx="9144000" cy="1687195"/>
            <a:chOff x="0" y="2549651"/>
            <a:chExt cx="9144000" cy="1687195"/>
          </a:xfrm>
        </p:grpSpPr>
        <p:sp>
          <p:nvSpPr>
            <p:cNvPr id="3" name="object 3"/>
            <p:cNvSpPr/>
            <p:nvPr/>
          </p:nvSpPr>
          <p:spPr>
            <a:xfrm>
              <a:off x="0" y="3889247"/>
              <a:ext cx="9144000" cy="347980"/>
            </a:xfrm>
            <a:custGeom>
              <a:avLst/>
              <a:gdLst/>
              <a:ahLst/>
              <a:cxnLst/>
              <a:rect l="l" t="t" r="r" b="b"/>
              <a:pathLst>
                <a:path w="9144000" h="347979">
                  <a:moveTo>
                    <a:pt x="0" y="347471"/>
                  </a:moveTo>
                  <a:lnTo>
                    <a:pt x="9144000" y="3474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47471"/>
                  </a:lnTo>
                  <a:close/>
                </a:path>
              </a:pathLst>
            </a:custGeom>
            <a:solidFill>
              <a:srgbClr val="453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549651"/>
              <a:ext cx="9144000" cy="1339850"/>
            </a:xfrm>
            <a:custGeom>
              <a:avLst/>
              <a:gdLst/>
              <a:ahLst/>
              <a:cxnLst/>
              <a:rect l="l" t="t" r="r" b="b"/>
              <a:pathLst>
                <a:path w="9144000" h="1339850">
                  <a:moveTo>
                    <a:pt x="9144000" y="0"/>
                  </a:moveTo>
                  <a:lnTo>
                    <a:pt x="0" y="0"/>
                  </a:lnTo>
                  <a:lnTo>
                    <a:pt x="0" y="1339596"/>
                  </a:lnTo>
                  <a:lnTo>
                    <a:pt x="9144000" y="133959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" y="2873401"/>
            <a:ext cx="91059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940435" algn="l"/>
              </a:tabLst>
            </a:pPr>
            <a:r>
              <a:rPr sz="44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谢	谢！</a:t>
            </a:r>
            <a:endParaRPr lang="en-US" sz="4400" dirty="0">
              <a:solidFill>
                <a:srgbClr val="FFFFFF"/>
              </a:solidFill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179307" y="1627632"/>
            <a:ext cx="576580" cy="576580"/>
            <a:chOff x="8179307" y="1627632"/>
            <a:chExt cx="576580" cy="576580"/>
          </a:xfrm>
        </p:grpSpPr>
        <p:sp>
          <p:nvSpPr>
            <p:cNvPr id="7" name="object 7"/>
            <p:cNvSpPr/>
            <p:nvPr/>
          </p:nvSpPr>
          <p:spPr>
            <a:xfrm>
              <a:off x="8432291" y="187909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323088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323088" y="324612"/>
                  </a:lnTo>
                  <a:lnTo>
                    <a:pt x="3230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79307" y="1627632"/>
              <a:ext cx="253365" cy="251460"/>
            </a:xfrm>
            <a:custGeom>
              <a:avLst/>
              <a:gdLst/>
              <a:ahLst/>
              <a:cxnLst/>
              <a:rect l="l" t="t" r="r" b="b"/>
              <a:pathLst>
                <a:path w="253365" h="251460">
                  <a:moveTo>
                    <a:pt x="252983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252983" y="251460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712464" y="4011167"/>
            <a:ext cx="5018532" cy="2846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011" y="91439"/>
            <a:ext cx="1121664" cy="1237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728C82B-1190-441D-9E3A-5BD20DEB3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34" y="2719083"/>
            <a:ext cx="1781579" cy="178157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1" y="199390"/>
            <a:ext cx="59867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spc="75" dirty="0"/>
              <a:t>1</a:t>
            </a:r>
            <a:r>
              <a:rPr lang="zh-CN" altLang="en-US" spc="75" dirty="0"/>
              <a:t>	卷积神经网络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lang="en-US" altLang="zh-C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</a:t>
            </a:r>
            <a:endParaRPr lang="en-US" altLang="zh-CN" sz="2400" b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2043" y="1308495"/>
            <a:ext cx="81777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卷积神经网络</a:t>
            </a:r>
            <a:r>
              <a:rPr lang="en-US" altLang="zh-CN" sz="2800" dirty="0">
                <a:latin typeface="+mj-ea"/>
                <a:ea typeface="+mj-ea"/>
              </a:rPr>
              <a:t>(CNN)</a:t>
            </a:r>
            <a:r>
              <a:rPr lang="zh-CN" altLang="en-US" sz="2800" dirty="0">
                <a:latin typeface="+mj-ea"/>
                <a:ea typeface="+mj-ea"/>
              </a:rPr>
              <a:t>是一种常见的深度学习架构，受生物自然视觉认知机制（动物视觉皮层细胞负责检测光学信号）启发而来。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B57D54E-7D94-47DA-820B-BB4094C86DAA}"/>
              </a:ext>
            </a:extLst>
          </p:cNvPr>
          <p:cNvSpPr txBox="1"/>
          <p:nvPr/>
        </p:nvSpPr>
        <p:spPr>
          <a:xfrm>
            <a:off x="53023" y="5650839"/>
            <a:ext cx="3223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1980年Kunihiko Fukushima提出了CNN的前身—neocognitron。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B8A3580-0CD8-44E6-A40B-679356F04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3" y="3366133"/>
            <a:ext cx="1642275" cy="2189700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B43CA91E-215E-470D-88C6-F8F2FB4A8A03}"/>
              </a:ext>
            </a:extLst>
          </p:cNvPr>
          <p:cNvSpPr/>
          <p:nvPr/>
        </p:nvSpPr>
        <p:spPr>
          <a:xfrm rot="20419023">
            <a:off x="1996586" y="4260003"/>
            <a:ext cx="915639" cy="250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2EE6F1-A9D8-4E0E-8EB3-E6702AD1D12E}"/>
              </a:ext>
            </a:extLst>
          </p:cNvPr>
          <p:cNvSpPr txBox="1"/>
          <p:nvPr/>
        </p:nvSpPr>
        <p:spPr>
          <a:xfrm>
            <a:off x="4970844" y="2682130"/>
            <a:ext cx="3671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20 世纪90年代，LeCun（</a:t>
            </a:r>
            <a:r>
              <a:rPr lang="en-US" altLang="zh-CN" dirty="0"/>
              <a:t>2018</a:t>
            </a:r>
            <a:r>
              <a:rPr lang="zh-CN" altLang="en-US" dirty="0"/>
              <a:t>年图灵奖）等人发表论文，确立了CNN的现代结构，后来又对其进行完善。他们设计了一种多层的人工神经网络，取名叫做LeNet-5。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A37C5C6-2F3F-4724-B04D-0B5ECC5A9B5E}"/>
              </a:ext>
            </a:extLst>
          </p:cNvPr>
          <p:cNvSpPr txBox="1"/>
          <p:nvPr/>
        </p:nvSpPr>
        <p:spPr>
          <a:xfrm>
            <a:off x="4215193" y="4570887"/>
            <a:ext cx="45767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CNN能够得出原始图像的有效表征，这使得CNN能够直接从原始像素中，经过极少的预处理,识别视觉上面的规律。</a:t>
            </a:r>
            <a:endParaRPr lang="en-US" altLang="zh-CN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002D0C-3675-4AA2-8E92-0B59AEFF8BA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卷积神经网络发展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4E8C9C6B-B163-4F44-8B3D-C07FD9472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42" y="4114390"/>
            <a:ext cx="3576392" cy="2223163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1" y="199390"/>
            <a:ext cx="59867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spc="75" dirty="0"/>
              <a:t>1</a:t>
            </a:r>
            <a:r>
              <a:rPr lang="zh-CN" altLang="en-US" spc="75" dirty="0"/>
              <a:t>	卷积神经网络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lang="en-US" altLang="zh-C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</a:t>
            </a:r>
            <a:endParaRPr lang="en-US" altLang="zh-CN" sz="2400" b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CC1FB5-EB05-4FB5-9E46-40DBC2CB10D6}"/>
              </a:ext>
            </a:extLst>
          </p:cNvPr>
          <p:cNvSpPr txBox="1"/>
          <p:nvPr/>
        </p:nvSpPr>
        <p:spPr>
          <a:xfrm>
            <a:off x="175005" y="1725947"/>
            <a:ext cx="451129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缺乏大规模训练数据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计算能力跟不上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LeNet-5对于复杂问题的处理结果并不理想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最著名的是Krizhevsky提出了经典的</a:t>
            </a:r>
            <a:r>
              <a:rPr lang="en-US" altLang="zh-CN" sz="2400" dirty="0" err="1"/>
              <a:t>AlexNet</a:t>
            </a:r>
            <a:r>
              <a:rPr lang="zh-CN" altLang="en-US" sz="2400" dirty="0"/>
              <a:t>结构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ZFNet 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VGGNet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GoogleNet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ResNet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240A63-4620-44C8-9BEE-A36D1EA4985A}"/>
              </a:ext>
            </a:extLst>
          </p:cNvPr>
          <p:cNvSpPr/>
          <p:nvPr/>
        </p:nvSpPr>
        <p:spPr>
          <a:xfrm>
            <a:off x="5372953" y="789958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发展特点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750791-D665-4ABD-B3DF-69938FF9E240}"/>
              </a:ext>
            </a:extLst>
          </p:cNvPr>
          <p:cNvSpPr txBox="1"/>
          <p:nvPr/>
        </p:nvSpPr>
        <p:spPr>
          <a:xfrm>
            <a:off x="4937505" y="1680901"/>
            <a:ext cx="3576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CNN</a:t>
            </a:r>
            <a:r>
              <a:rPr lang="zh-CN" altLang="en-US" dirty="0"/>
              <a:t>的一个发展方向就是层数变得更多，例如</a:t>
            </a:r>
            <a:r>
              <a:rPr lang="en-US" altLang="zh-CN" dirty="0" err="1"/>
              <a:t>ResNets</a:t>
            </a:r>
            <a:r>
              <a:rPr lang="zh-CN" altLang="en-US" dirty="0"/>
              <a:t>深度是</a:t>
            </a:r>
            <a:r>
              <a:rPr lang="en-US" altLang="zh-CN" dirty="0" err="1"/>
              <a:t>AlexNet</a:t>
            </a:r>
            <a:r>
              <a:rPr lang="zh-CN" altLang="en-US" dirty="0"/>
              <a:t>的</a:t>
            </a:r>
            <a:r>
              <a:rPr lang="en-US" altLang="zh-CN" dirty="0"/>
              <a:t>20</a:t>
            </a:r>
            <a:r>
              <a:rPr lang="zh-CN" altLang="en-US" dirty="0"/>
              <a:t>多倍。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通过增加深度，网络便能够利用增加的非线性得出目标函数的近似结构，同时得出更好的特性表征。但也增加了整体复杂程度，变得难以优化容易过拟合。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2244FCE-C37F-42B6-8B34-C50BF82DE8B5}"/>
              </a:ext>
            </a:extLst>
          </p:cNvPr>
          <p:cNvSpPr/>
          <p:nvPr/>
        </p:nvSpPr>
        <p:spPr>
          <a:xfrm>
            <a:off x="206965" y="832102"/>
            <a:ext cx="14157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缺陷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2DC625A-1CDB-4E26-BE86-A5236546DBBB}"/>
              </a:ext>
            </a:extLst>
          </p:cNvPr>
          <p:cNvSpPr/>
          <p:nvPr/>
        </p:nvSpPr>
        <p:spPr>
          <a:xfrm>
            <a:off x="161046" y="3142389"/>
            <a:ext cx="141577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解决</a:t>
            </a:r>
            <a:endParaRPr lang="zh-CN" altLang="en-US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42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2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图像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02688B6-8BAC-4DBC-80C4-5D2496EDA257}"/>
              </a:ext>
            </a:extLst>
          </p:cNvPr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88096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33DBF325-630A-49DC-8DDE-19FBD876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45" y="3698633"/>
            <a:ext cx="4411484" cy="2560838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5450" y="195419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2</a:t>
            </a:r>
            <a:r>
              <a:rPr lang="zh-CN" altLang="en-US" spc="75" dirty="0"/>
              <a:t>	         图像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-862584" y="894799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99A7EEF-7F5F-4FD0-8377-A0AF7C85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879" y="1380843"/>
            <a:ext cx="2148470" cy="21484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9BBF690-66E8-4748-B4D7-1C1D30695B24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图像相关概念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C432A0-F40A-4058-B23E-DD217E97C016}"/>
              </a:ext>
            </a:extLst>
          </p:cNvPr>
          <p:cNvSpPr txBox="1"/>
          <p:nvPr/>
        </p:nvSpPr>
        <p:spPr>
          <a:xfrm>
            <a:off x="610488" y="1497541"/>
            <a:ext cx="2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图片数据表示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5EF5A8-3A17-4567-8409-4EC3BAE131E8}"/>
              </a:ext>
            </a:extLst>
          </p:cNvPr>
          <p:cNvSpPr txBox="1"/>
          <p:nvPr/>
        </p:nvSpPr>
        <p:spPr>
          <a:xfrm>
            <a:off x="960221" y="2050258"/>
            <a:ext cx="331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灰度照片：</a:t>
            </a:r>
            <a:r>
              <a:rPr lang="en-US" altLang="zh-CN" sz="2000" dirty="0"/>
              <a:t>0-255 </a:t>
            </a:r>
            <a:r>
              <a:rPr lang="zh-CN" altLang="en-US" sz="2000" dirty="0"/>
              <a:t>单通道</a:t>
            </a:r>
            <a:endParaRPr lang="en-US" altLang="zh-CN" sz="2000" dirty="0"/>
          </a:p>
          <a:p>
            <a:r>
              <a:rPr lang="zh-CN" altLang="en-US" sz="2000" dirty="0"/>
              <a:t>可以表示为</a:t>
            </a:r>
            <a:r>
              <a:rPr lang="en-US" altLang="zh-CN" sz="2000" dirty="0"/>
              <a:t>[1,28,28,1]</a:t>
            </a:r>
          </a:p>
          <a:p>
            <a:r>
              <a:rPr lang="en-US" altLang="zh-CN" sz="2000" dirty="0"/>
              <a:t>([</a:t>
            </a:r>
            <a:r>
              <a:rPr lang="zh-CN" altLang="en-US" sz="2000" dirty="0"/>
              <a:t>张数，高度，宽度，通道</a:t>
            </a:r>
            <a:r>
              <a:rPr lang="en-US" altLang="zh-CN" sz="2000" dirty="0"/>
              <a:t>])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A77D357-39FF-43DA-97FE-644F8B1D1E9E}"/>
              </a:ext>
            </a:extLst>
          </p:cNvPr>
          <p:cNvSpPr txBox="1"/>
          <p:nvPr/>
        </p:nvSpPr>
        <p:spPr>
          <a:xfrm>
            <a:off x="932179" y="3963389"/>
            <a:ext cx="5010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彩色图片：</a:t>
            </a:r>
            <a:r>
              <a:rPr lang="en-US" altLang="zh-CN" sz="2000" dirty="0"/>
              <a:t>RGB</a:t>
            </a:r>
            <a:r>
              <a:rPr lang="zh-CN" altLang="en-US" sz="2000" dirty="0"/>
              <a:t>三通道</a:t>
            </a:r>
            <a:endParaRPr lang="en-US" altLang="zh-CN" sz="2000" dirty="0"/>
          </a:p>
          <a:p>
            <a:r>
              <a:rPr lang="zh-CN" altLang="en-US" sz="2000" dirty="0"/>
              <a:t>可以表示为</a:t>
            </a:r>
            <a:r>
              <a:rPr lang="en-US" altLang="zh-CN" sz="2000" dirty="0"/>
              <a:t>[1,28,28,3]</a:t>
            </a:r>
          </a:p>
          <a:p>
            <a:r>
              <a:rPr lang="en-US" altLang="zh-CN" sz="2000" dirty="0"/>
              <a:t>([</a:t>
            </a:r>
            <a:r>
              <a:rPr lang="zh-CN" altLang="en-US" sz="2000" dirty="0"/>
              <a:t>张数，高度，宽度，通道</a:t>
            </a:r>
            <a:r>
              <a:rPr lang="en-US" altLang="zh-CN" sz="2000" dirty="0"/>
              <a:t>])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7977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5450" y="195419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2</a:t>
            </a:r>
            <a:r>
              <a:rPr lang="zh-CN" altLang="en-US" spc="75" dirty="0"/>
              <a:t>	         图像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-862584" y="894799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BBF690-66E8-4748-B4D7-1C1D30695B24}"/>
              </a:ext>
            </a:extLst>
          </p:cNvPr>
          <p:cNvSpPr txBox="1"/>
          <p:nvPr/>
        </p:nvSpPr>
        <p:spPr>
          <a:xfrm>
            <a:off x="293826" y="857623"/>
            <a:ext cx="5192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计算机视觉中的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图片处理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C432A0-F40A-4058-B23E-DD217E97C016}"/>
              </a:ext>
            </a:extLst>
          </p:cNvPr>
          <p:cNvSpPr txBox="1"/>
          <p:nvPr/>
        </p:nvSpPr>
        <p:spPr>
          <a:xfrm>
            <a:off x="610487" y="1497541"/>
            <a:ext cx="452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过滤器（卷积核）处理图像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47741BD-D32F-47A6-92CB-D21F4032B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52" y="881321"/>
            <a:ext cx="3308748" cy="5437182"/>
          </a:xfrm>
          <a:prstGeom prst="rect">
            <a:avLst/>
          </a:prstGeom>
        </p:spPr>
      </p:pic>
      <p:pic>
        <p:nvPicPr>
          <p:cNvPr id="28" name="图片 27">
            <a:hlinkClick r:id="rId3" action="ppaction://hlinksldjump"/>
            <a:extLst>
              <a:ext uri="{FF2B5EF4-FFF2-40B4-BE49-F238E27FC236}">
                <a16:creationId xmlns:a16="http://schemas.microsoft.com/office/drawing/2014/main" id="{C0359A1B-0EE7-41A4-BCBD-8BDB985C3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2" y="3743359"/>
            <a:ext cx="4230559" cy="239731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B51942B-9B61-4DA2-BECC-D6D42974594D}"/>
              </a:ext>
            </a:extLst>
          </p:cNvPr>
          <p:cNvSpPr txBox="1"/>
          <p:nvPr/>
        </p:nvSpPr>
        <p:spPr>
          <a:xfrm>
            <a:off x="914400" y="2228117"/>
            <a:ext cx="355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</a:t>
            </a:r>
            <a:r>
              <a:rPr lang="zh-CN" altLang="en-US" dirty="0"/>
              <a:t>为固定参数矩阵，通过对图像滑动处理，可以实现图像边缘处理、锐化、模糊处理等操作。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467AC0-9135-4AE7-9A1F-8909FD2C9017}"/>
              </a:ext>
            </a:extLst>
          </p:cNvPr>
          <p:cNvSpPr txBox="1"/>
          <p:nvPr/>
        </p:nvSpPr>
        <p:spPr>
          <a:xfrm>
            <a:off x="42290" y="6345631"/>
            <a:ext cx="6714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186272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3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等线" panose="02010600030101010101" charset="-122"/>
              </a:rPr>
              <a:t>卷积层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54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Pages>16</Pages>
  <Words>1620</Words>
  <Application>Microsoft Office PowerPoint</Application>
  <PresentationFormat>全屏显示(4:3)</PresentationFormat>
  <Paragraphs>258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Microsoft JhengHei</vt:lpstr>
      <vt:lpstr>等线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Verdana</vt:lpstr>
      <vt:lpstr>Wingdings</vt:lpstr>
      <vt:lpstr>Office Theme</vt:lpstr>
      <vt:lpstr>PowerPoint 演示文稿</vt:lpstr>
      <vt:lpstr>PowerPoint 演示文稿</vt:lpstr>
      <vt:lpstr>PowerPoint 演示文稿</vt:lpstr>
      <vt:lpstr>1 卷积神经网络</vt:lpstr>
      <vt:lpstr>1 卷积神经网络</vt:lpstr>
      <vt:lpstr>PowerPoint 演示文稿</vt:lpstr>
      <vt:lpstr>2          图像</vt:lpstr>
      <vt:lpstr>2          图像</vt:lpstr>
      <vt:lpstr>PowerPoint 演示文稿</vt:lpstr>
      <vt:lpstr>3 卷积神经网络结构</vt:lpstr>
      <vt:lpstr>3 卷积层</vt:lpstr>
      <vt:lpstr>3 卷积层</vt:lpstr>
      <vt:lpstr>3 卷积神经网络结构</vt:lpstr>
      <vt:lpstr>3 卷积层</vt:lpstr>
      <vt:lpstr>3 卷积层</vt:lpstr>
      <vt:lpstr>3 卷积层</vt:lpstr>
      <vt:lpstr>PowerPoint 演示文稿</vt:lpstr>
      <vt:lpstr>4   池化层和全连接层 </vt:lpstr>
      <vt:lpstr>4   池化层和全连接层 </vt:lpstr>
      <vt:lpstr>4   池化层和全连接层 </vt:lpstr>
      <vt:lpstr>PowerPoint 演示文稿</vt:lpstr>
      <vt:lpstr>5   训练方法 </vt:lpstr>
      <vt:lpstr>5   训练方法 </vt:lpstr>
      <vt:lpstr>5   训练方法 </vt:lpstr>
      <vt:lpstr>5   训练方法 </vt:lpstr>
      <vt:lpstr>5   训练方法 </vt:lpstr>
      <vt:lpstr>5   训练方法 </vt:lpstr>
      <vt:lpstr>PowerPoint 演示文稿</vt:lpstr>
      <vt:lpstr>6   常见网络模型 </vt:lpstr>
      <vt:lpstr>6   常见网络模型 </vt:lpstr>
      <vt:lpstr>6   常见网络模型 </vt:lpstr>
      <vt:lpstr>6   常见网络模型 </vt:lpstr>
      <vt:lpstr>6   常见网络模型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经伟</cp:lastModifiedBy>
  <cp:revision>425</cp:revision>
  <dcterms:created xsi:type="dcterms:W3CDTF">2021-10-25T12:11:07Z</dcterms:created>
  <dcterms:modified xsi:type="dcterms:W3CDTF">2021-12-20T13:38:59Z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2021-10-22T00:00:00Z</vt:filetime>
  </property>
  <property fmtid="{D5CDD505-2E9C-101B-9397-08002B2CF9AE}" pid="5" name="ICV">
    <vt:lpwstr>972214A574BA4E31BE7729ECDD19A123</vt:lpwstr>
  </property>
  <property fmtid="{D5CDD505-2E9C-101B-9397-08002B2CF9AE}" pid="6" name="KSOProductBuildVer">
    <vt:lpwstr>2052-11.1.0.11045</vt:lpwstr>
  </property>
</Properties>
</file>